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02"/>
  </p:notesMasterIdLst>
  <p:sldIdLst>
    <p:sldId id="256" r:id="rId2"/>
    <p:sldId id="257" r:id="rId3"/>
    <p:sldId id="259" r:id="rId4"/>
    <p:sldId id="264" r:id="rId5"/>
    <p:sldId id="265" r:id="rId6"/>
    <p:sldId id="274" r:id="rId7"/>
    <p:sldId id="266" r:id="rId8"/>
    <p:sldId id="267" r:id="rId9"/>
    <p:sldId id="269" r:id="rId10"/>
    <p:sldId id="260" r:id="rId11"/>
    <p:sldId id="261" r:id="rId12"/>
    <p:sldId id="262" r:id="rId13"/>
    <p:sldId id="263" r:id="rId14"/>
    <p:sldId id="270" r:id="rId15"/>
    <p:sldId id="271" r:id="rId16"/>
    <p:sldId id="272" r:id="rId17"/>
    <p:sldId id="275" r:id="rId18"/>
    <p:sldId id="276" r:id="rId19"/>
    <p:sldId id="277" r:id="rId20"/>
    <p:sldId id="278" r:id="rId21"/>
    <p:sldId id="279" r:id="rId22"/>
    <p:sldId id="280" r:id="rId23"/>
    <p:sldId id="281" r:id="rId24"/>
    <p:sldId id="282" r:id="rId25"/>
    <p:sldId id="363" r:id="rId26"/>
    <p:sldId id="362" r:id="rId27"/>
    <p:sldId id="284" r:id="rId28"/>
    <p:sldId id="285" r:id="rId29"/>
    <p:sldId id="286" r:id="rId30"/>
    <p:sldId id="287" r:id="rId31"/>
    <p:sldId id="293" r:id="rId32"/>
    <p:sldId id="290" r:id="rId33"/>
    <p:sldId id="291" r:id="rId34"/>
    <p:sldId id="292" r:id="rId35"/>
    <p:sldId id="294" r:id="rId36"/>
    <p:sldId id="288" r:id="rId37"/>
    <p:sldId id="289" r:id="rId38"/>
    <p:sldId id="352" r:id="rId39"/>
    <p:sldId id="295" r:id="rId40"/>
    <p:sldId id="296" r:id="rId41"/>
    <p:sldId id="298" r:id="rId42"/>
    <p:sldId id="299" r:id="rId43"/>
    <p:sldId id="300" r:id="rId44"/>
    <p:sldId id="301" r:id="rId45"/>
    <p:sldId id="302" r:id="rId46"/>
    <p:sldId id="315" r:id="rId47"/>
    <p:sldId id="303" r:id="rId48"/>
    <p:sldId id="304" r:id="rId49"/>
    <p:sldId id="305" r:id="rId50"/>
    <p:sldId id="306" r:id="rId51"/>
    <p:sldId id="307" r:id="rId52"/>
    <p:sldId id="308" r:id="rId53"/>
    <p:sldId id="310" r:id="rId54"/>
    <p:sldId id="309" r:id="rId55"/>
    <p:sldId id="311" r:id="rId56"/>
    <p:sldId id="312" r:id="rId57"/>
    <p:sldId id="313" r:id="rId58"/>
    <p:sldId id="317" r:id="rId59"/>
    <p:sldId id="318" r:id="rId60"/>
    <p:sldId id="314" r:id="rId61"/>
    <p:sldId id="353" r:id="rId62"/>
    <p:sldId id="319" r:id="rId63"/>
    <p:sldId id="320" r:id="rId64"/>
    <p:sldId id="321" r:id="rId65"/>
    <p:sldId id="322" r:id="rId66"/>
    <p:sldId id="327" r:id="rId67"/>
    <p:sldId id="328" r:id="rId68"/>
    <p:sldId id="324" r:id="rId69"/>
    <p:sldId id="325" r:id="rId70"/>
    <p:sldId id="329" r:id="rId71"/>
    <p:sldId id="326" r:id="rId72"/>
    <p:sldId id="343" r:id="rId73"/>
    <p:sldId id="330" r:id="rId74"/>
    <p:sldId id="331" r:id="rId75"/>
    <p:sldId id="332" r:id="rId76"/>
    <p:sldId id="333" r:id="rId77"/>
    <p:sldId id="334" r:id="rId78"/>
    <p:sldId id="335" r:id="rId79"/>
    <p:sldId id="354" r:id="rId80"/>
    <p:sldId id="337" r:id="rId81"/>
    <p:sldId id="339" r:id="rId82"/>
    <p:sldId id="344" r:id="rId83"/>
    <p:sldId id="340" r:id="rId84"/>
    <p:sldId id="345" r:id="rId85"/>
    <p:sldId id="341" r:id="rId86"/>
    <p:sldId id="346" r:id="rId87"/>
    <p:sldId id="347" r:id="rId88"/>
    <p:sldId id="349" r:id="rId89"/>
    <p:sldId id="342" r:id="rId90"/>
    <p:sldId id="348" r:id="rId91"/>
    <p:sldId id="355" r:id="rId92"/>
    <p:sldId id="356" r:id="rId93"/>
    <p:sldId id="357" r:id="rId94"/>
    <p:sldId id="358" r:id="rId95"/>
    <p:sldId id="359" r:id="rId96"/>
    <p:sldId id="360" r:id="rId97"/>
    <p:sldId id="351" r:id="rId98"/>
    <p:sldId id="350" r:id="rId99"/>
    <p:sldId id="361" r:id="rId100"/>
    <p:sldId id="316" r:id="rId101"/>
  </p:sldIdLst>
  <p:sldSz cx="9144000" cy="6858000" type="screen4x3"/>
  <p:notesSz cx="6858000" cy="9144000"/>
  <p:defaultTextStyle>
    <a:defPPr>
      <a:defRPr lang="ar-Q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9900CC"/>
    <a:srgbClr val="CC66FF"/>
    <a:srgbClr val="CC00FF"/>
    <a:srgbClr val="CC00CC"/>
    <a:srgbClr val="660066"/>
    <a:srgbClr val="D60093"/>
    <a:srgbClr val="FF3399"/>
    <a:srgbClr val="FF6699"/>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p:scale>
          <a:sx n="66" d="100"/>
          <a:sy n="66" d="100"/>
        </p:scale>
        <p:origin x="960" y="43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Q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3C8CFAE-9E16-4DFC-B84B-6D15C7D568D1}" type="datetimeFigureOut">
              <a:rPr lang="ar-QA" smtClean="0"/>
              <a:pPr/>
              <a:t>21/01/1436</a:t>
            </a:fld>
            <a:endParaRPr lang="ar-Q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Q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Q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B244848-93C5-4C70-AD24-DD30B9B59361}" type="slidenum">
              <a:rPr lang="ar-QA" smtClean="0"/>
              <a:pPr/>
              <a:t>‹#›</a:t>
            </a:fld>
            <a:endParaRPr lang="ar-QA"/>
          </a:p>
        </p:txBody>
      </p:sp>
    </p:spTree>
    <p:extLst>
      <p:ext uri="{BB962C8B-B14F-4D97-AF65-F5344CB8AC3E}">
        <p14:creationId xmlns:p14="http://schemas.microsoft.com/office/powerpoint/2010/main" val="253495588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QA" dirty="0"/>
          </a:p>
        </p:txBody>
      </p:sp>
      <p:sp>
        <p:nvSpPr>
          <p:cNvPr id="4" name="Slide Number Placeholder 3"/>
          <p:cNvSpPr>
            <a:spLocks noGrp="1"/>
          </p:cNvSpPr>
          <p:nvPr>
            <p:ph type="sldNum" sz="quarter" idx="10"/>
          </p:nvPr>
        </p:nvSpPr>
        <p:spPr/>
        <p:txBody>
          <a:bodyPr/>
          <a:lstStyle/>
          <a:p>
            <a:fld id="{7B244848-93C5-4C70-AD24-DD30B9B59361}" type="slidenum">
              <a:rPr lang="ar-QA" smtClean="0"/>
              <a:pPr/>
              <a:t>27</a:t>
            </a:fld>
            <a:endParaRPr lang="ar-QA"/>
          </a:p>
        </p:txBody>
      </p:sp>
    </p:spTree>
    <p:extLst>
      <p:ext uri="{BB962C8B-B14F-4D97-AF65-F5344CB8AC3E}">
        <p14:creationId xmlns:p14="http://schemas.microsoft.com/office/powerpoint/2010/main" val="9827508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Q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QA"/>
          </a:p>
        </p:txBody>
      </p:sp>
      <p:sp>
        <p:nvSpPr>
          <p:cNvPr id="4" name="Date Placeholder 3"/>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5" name="Footer Placeholder 4"/>
          <p:cNvSpPr>
            <a:spLocks noGrp="1"/>
          </p:cNvSpPr>
          <p:nvPr>
            <p:ph type="ftr" sz="quarter" idx="11"/>
          </p:nvPr>
        </p:nvSpPr>
        <p:spPr/>
        <p:txBody>
          <a:bodyPr/>
          <a:lstStyle/>
          <a:p>
            <a:endParaRPr lang="ar-QA"/>
          </a:p>
        </p:txBody>
      </p:sp>
      <p:sp>
        <p:nvSpPr>
          <p:cNvPr id="6" name="Slide Number Placeholder 5"/>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Date Placeholder 3"/>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5" name="Footer Placeholder 4"/>
          <p:cNvSpPr>
            <a:spLocks noGrp="1"/>
          </p:cNvSpPr>
          <p:nvPr>
            <p:ph type="ftr" sz="quarter" idx="11"/>
          </p:nvPr>
        </p:nvSpPr>
        <p:spPr/>
        <p:txBody>
          <a:bodyPr/>
          <a:lstStyle/>
          <a:p>
            <a:endParaRPr lang="ar-QA"/>
          </a:p>
        </p:txBody>
      </p:sp>
      <p:sp>
        <p:nvSpPr>
          <p:cNvPr id="6" name="Slide Number Placeholder 5"/>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Q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Date Placeholder 3"/>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5" name="Footer Placeholder 4"/>
          <p:cNvSpPr>
            <a:spLocks noGrp="1"/>
          </p:cNvSpPr>
          <p:nvPr>
            <p:ph type="ftr" sz="quarter" idx="11"/>
          </p:nvPr>
        </p:nvSpPr>
        <p:spPr/>
        <p:txBody>
          <a:bodyPr/>
          <a:lstStyle/>
          <a:p>
            <a:endParaRPr lang="ar-QA"/>
          </a:p>
        </p:txBody>
      </p:sp>
      <p:sp>
        <p:nvSpPr>
          <p:cNvPr id="6" name="Slide Number Placeholder 5"/>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Date Placeholder 3"/>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5" name="Footer Placeholder 4"/>
          <p:cNvSpPr>
            <a:spLocks noGrp="1"/>
          </p:cNvSpPr>
          <p:nvPr>
            <p:ph type="ftr" sz="quarter" idx="11"/>
          </p:nvPr>
        </p:nvSpPr>
        <p:spPr/>
        <p:txBody>
          <a:bodyPr/>
          <a:lstStyle/>
          <a:p>
            <a:endParaRPr lang="ar-QA"/>
          </a:p>
        </p:txBody>
      </p:sp>
      <p:sp>
        <p:nvSpPr>
          <p:cNvPr id="6" name="Slide Number Placeholder 5"/>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Q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5" name="Footer Placeholder 4"/>
          <p:cNvSpPr>
            <a:spLocks noGrp="1"/>
          </p:cNvSpPr>
          <p:nvPr>
            <p:ph type="ftr" sz="quarter" idx="11"/>
          </p:nvPr>
        </p:nvSpPr>
        <p:spPr/>
        <p:txBody>
          <a:bodyPr/>
          <a:lstStyle/>
          <a:p>
            <a:endParaRPr lang="ar-QA"/>
          </a:p>
        </p:txBody>
      </p:sp>
      <p:sp>
        <p:nvSpPr>
          <p:cNvPr id="6" name="Slide Number Placeholder 5"/>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5" name="Date Placeholder 4"/>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6" name="Footer Placeholder 5"/>
          <p:cNvSpPr>
            <a:spLocks noGrp="1"/>
          </p:cNvSpPr>
          <p:nvPr>
            <p:ph type="ftr" sz="quarter" idx="11"/>
          </p:nvPr>
        </p:nvSpPr>
        <p:spPr/>
        <p:txBody>
          <a:bodyPr/>
          <a:lstStyle/>
          <a:p>
            <a:endParaRPr lang="ar-QA"/>
          </a:p>
        </p:txBody>
      </p:sp>
      <p:sp>
        <p:nvSpPr>
          <p:cNvPr id="7" name="Slide Number Placeholder 6"/>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Q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7" name="Date Placeholder 6"/>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8" name="Footer Placeholder 7"/>
          <p:cNvSpPr>
            <a:spLocks noGrp="1"/>
          </p:cNvSpPr>
          <p:nvPr>
            <p:ph type="ftr" sz="quarter" idx="11"/>
          </p:nvPr>
        </p:nvSpPr>
        <p:spPr/>
        <p:txBody>
          <a:bodyPr/>
          <a:lstStyle/>
          <a:p>
            <a:endParaRPr lang="ar-QA"/>
          </a:p>
        </p:txBody>
      </p:sp>
      <p:sp>
        <p:nvSpPr>
          <p:cNvPr id="9" name="Slide Number Placeholder 8"/>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QA"/>
          </a:p>
        </p:txBody>
      </p:sp>
      <p:sp>
        <p:nvSpPr>
          <p:cNvPr id="3" name="Date Placeholder 2"/>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4" name="Footer Placeholder 3"/>
          <p:cNvSpPr>
            <a:spLocks noGrp="1"/>
          </p:cNvSpPr>
          <p:nvPr>
            <p:ph type="ftr" sz="quarter" idx="11"/>
          </p:nvPr>
        </p:nvSpPr>
        <p:spPr/>
        <p:txBody>
          <a:bodyPr/>
          <a:lstStyle/>
          <a:p>
            <a:endParaRPr lang="ar-QA"/>
          </a:p>
        </p:txBody>
      </p:sp>
      <p:sp>
        <p:nvSpPr>
          <p:cNvPr id="5" name="Slide Number Placeholder 4"/>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3" name="Footer Placeholder 2"/>
          <p:cNvSpPr>
            <a:spLocks noGrp="1"/>
          </p:cNvSpPr>
          <p:nvPr>
            <p:ph type="ftr" sz="quarter" idx="11"/>
          </p:nvPr>
        </p:nvSpPr>
        <p:spPr/>
        <p:txBody>
          <a:bodyPr/>
          <a:lstStyle/>
          <a:p>
            <a:endParaRPr lang="ar-QA"/>
          </a:p>
        </p:txBody>
      </p:sp>
      <p:sp>
        <p:nvSpPr>
          <p:cNvPr id="4" name="Slide Number Placeholder 3"/>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Q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6" name="Footer Placeholder 5"/>
          <p:cNvSpPr>
            <a:spLocks noGrp="1"/>
          </p:cNvSpPr>
          <p:nvPr>
            <p:ph type="ftr" sz="quarter" idx="11"/>
          </p:nvPr>
        </p:nvSpPr>
        <p:spPr/>
        <p:txBody>
          <a:bodyPr/>
          <a:lstStyle/>
          <a:p>
            <a:endParaRPr lang="ar-QA"/>
          </a:p>
        </p:txBody>
      </p:sp>
      <p:sp>
        <p:nvSpPr>
          <p:cNvPr id="7" name="Slide Number Placeholder 6"/>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Q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Q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CDEAA9-E15A-43ED-8692-BE7500AC913E}" type="datetimeFigureOut">
              <a:rPr lang="ar-QA" smtClean="0"/>
              <a:pPr/>
              <a:t>21/01/1436</a:t>
            </a:fld>
            <a:endParaRPr lang="ar-QA"/>
          </a:p>
        </p:txBody>
      </p:sp>
      <p:sp>
        <p:nvSpPr>
          <p:cNvPr id="6" name="Footer Placeholder 5"/>
          <p:cNvSpPr>
            <a:spLocks noGrp="1"/>
          </p:cNvSpPr>
          <p:nvPr>
            <p:ph type="ftr" sz="quarter" idx="11"/>
          </p:nvPr>
        </p:nvSpPr>
        <p:spPr/>
        <p:txBody>
          <a:bodyPr/>
          <a:lstStyle/>
          <a:p>
            <a:endParaRPr lang="ar-QA"/>
          </a:p>
        </p:txBody>
      </p:sp>
      <p:sp>
        <p:nvSpPr>
          <p:cNvPr id="7" name="Slide Number Placeholder 6"/>
          <p:cNvSpPr>
            <a:spLocks noGrp="1"/>
          </p:cNvSpPr>
          <p:nvPr>
            <p:ph type="sldNum" sz="quarter" idx="12"/>
          </p:nvPr>
        </p:nvSpPr>
        <p:spPr/>
        <p:txBody>
          <a:bodyPr/>
          <a:lstStyle/>
          <a:p>
            <a:fld id="{49D2D81F-80F0-43A9-8015-F4E25F39655B}" type="slidenum">
              <a:rPr lang="ar-QA" smtClean="0"/>
              <a:pPr/>
              <a:t>‹#›</a:t>
            </a:fld>
            <a:endParaRPr lang="ar-Q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6000" b="-2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Q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QA"/>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9CDEAA9-E15A-43ED-8692-BE7500AC913E}" type="datetimeFigureOut">
              <a:rPr lang="ar-QA" smtClean="0"/>
              <a:pPr/>
              <a:t>21/01/1436</a:t>
            </a:fld>
            <a:endParaRPr lang="ar-Q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Q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9D2D81F-80F0-43A9-8015-F4E25F39655B}" type="slidenum">
              <a:rPr lang="ar-QA" smtClean="0"/>
              <a:pPr/>
              <a:t>‹#›</a:t>
            </a:fld>
            <a:endParaRPr lang="ar-Q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Q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hyperlink" Target="http://quran.al-islam.com/Display/Display.asp?l=arb&amp;nType=1&amp;nSora=26%20&amp;nAya=46%20"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ar-QA"/>
          </a:p>
        </p:txBody>
      </p:sp>
      <p:sp>
        <p:nvSpPr>
          <p:cNvPr id="3" name="Subtitle 2"/>
          <p:cNvSpPr>
            <a:spLocks noGrp="1"/>
          </p:cNvSpPr>
          <p:nvPr>
            <p:ph type="subTitle" idx="1"/>
          </p:nvPr>
        </p:nvSpPr>
        <p:spPr/>
        <p:txBody>
          <a:bodyPr/>
          <a:lstStyle/>
          <a:p>
            <a:endParaRPr lang="ar-QA"/>
          </a:p>
        </p:txBody>
      </p:sp>
      <p:pic>
        <p:nvPicPr>
          <p:cNvPr id="6" name="Picture 5" descr="393483_332969603397621_129842577043659_1193464_1694315303_n.jpg"/>
          <p:cNvPicPr>
            <a:picLocks noChangeAspect="1"/>
          </p:cNvPicPr>
          <p:nvPr/>
        </p:nvPicPr>
        <p:blipFill>
          <a:blip r:embed="rId2" cstate="print"/>
          <a:stretch>
            <a:fillRect/>
          </a:stretch>
        </p:blipFill>
        <p:spPr>
          <a:xfrm>
            <a:off x="-614723" y="0"/>
            <a:ext cx="10373446" cy="6858000"/>
          </a:xfrm>
          <a:prstGeom prst="rect">
            <a:avLst/>
          </a:prstGeom>
        </p:spPr>
      </p:pic>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848" y="2492896"/>
            <a:ext cx="8229600" cy="1143000"/>
          </a:xfrm>
        </p:spPr>
        <p:txBody>
          <a:bodyPr>
            <a:noAutofit/>
          </a:bodyPr>
          <a:lstStyle/>
          <a:p>
            <a:r>
              <a:rPr lang="ar-QA" sz="8800" b="1" u="sng" dirty="0" smtClean="0">
                <a:solidFill>
                  <a:srgbClr val="FF0066"/>
                </a:solidFill>
                <a:effectLst>
                  <a:outerShdw blurRad="38100" dist="38100" dir="2700000" algn="tl">
                    <a:srgbClr val="000000">
                      <a:alpha val="43137"/>
                    </a:srgbClr>
                  </a:outerShdw>
                </a:effectLst>
              </a:rPr>
              <a:t>فهل ذقت طعم الإيمان؟</a:t>
            </a:r>
            <a:endParaRPr lang="ar-QA" sz="8800" dirty="0"/>
          </a:p>
        </p:txBody>
      </p:sp>
      <p:pic>
        <p:nvPicPr>
          <p:cNvPr id="3" name="صورة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6856" y="5445224"/>
            <a:ext cx="8229600" cy="1143000"/>
          </a:xfrm>
        </p:spPr>
        <p:txBody>
          <a:bodyPr/>
          <a:lstStyle/>
          <a:p>
            <a:r>
              <a:rPr lang="ar-QA" b="1" dirty="0" smtClean="0">
                <a:solidFill>
                  <a:srgbClr val="FF0066"/>
                </a:solidFill>
              </a:rPr>
              <a:t>دمتم في طاعة الله..أختكم أم فادي</a:t>
            </a:r>
            <a:endParaRPr lang="ar-QA" b="1" dirty="0">
              <a:solidFill>
                <a:srgbClr val="FF0066"/>
              </a:solidFill>
            </a:endParaRPr>
          </a:p>
        </p:txBody>
      </p:sp>
      <p:pic>
        <p:nvPicPr>
          <p:cNvPr id="8" name="Content Placeholder 7" descr="jazak.gif"/>
          <p:cNvPicPr>
            <a:picLocks noGrp="1" noChangeAspect="1"/>
          </p:cNvPicPr>
          <p:nvPr>
            <p:ph idx="1"/>
          </p:nvPr>
        </p:nvPicPr>
        <p:blipFill>
          <a:blip r:embed="rId2" cstate="print"/>
          <a:stretch>
            <a:fillRect/>
          </a:stretch>
        </p:blipFill>
        <p:spPr>
          <a:xfrm>
            <a:off x="1187625" y="-675456"/>
            <a:ext cx="7016138" cy="5846781"/>
          </a:xfrm>
        </p:spPr>
      </p:pic>
      <p:pic>
        <p:nvPicPr>
          <p:cNvPr id="9" name="Picture 8" descr="909531907737514275.gif"/>
          <p:cNvPicPr>
            <a:picLocks noChangeAspect="1"/>
          </p:cNvPicPr>
          <p:nvPr/>
        </p:nvPicPr>
        <p:blipFill>
          <a:blip r:embed="rId3" cstate="print"/>
          <a:stretch>
            <a:fillRect/>
          </a:stretch>
        </p:blipFill>
        <p:spPr>
          <a:xfrm>
            <a:off x="38522" y="5301208"/>
            <a:ext cx="1581150" cy="1285875"/>
          </a:xfrm>
          <a:prstGeom prst="rect">
            <a:avLst/>
          </a:prstGeom>
        </p:spPr>
      </p:pic>
      <p:pic>
        <p:nvPicPr>
          <p:cNvPr id="10" name="Picture 9" descr="909531907737514275.gif"/>
          <p:cNvPicPr>
            <a:picLocks noChangeAspect="1"/>
          </p:cNvPicPr>
          <p:nvPr/>
        </p:nvPicPr>
        <p:blipFill>
          <a:blip r:embed="rId3" cstate="print"/>
          <a:stretch>
            <a:fillRect/>
          </a:stretch>
        </p:blipFill>
        <p:spPr>
          <a:xfrm>
            <a:off x="7596336" y="5373216"/>
            <a:ext cx="1581150" cy="1285875"/>
          </a:xfrm>
          <a:prstGeom prst="rect">
            <a:avLst/>
          </a:prstGeom>
        </p:spPr>
      </p:pic>
      <p:pic>
        <p:nvPicPr>
          <p:cNvPr id="6" name="صورة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340768"/>
            <a:ext cx="8229600" cy="4464496"/>
          </a:xfrm>
        </p:spPr>
        <p:txBody>
          <a:bodyPr>
            <a:noAutofit/>
          </a:bodyPr>
          <a:lstStyle/>
          <a:p>
            <a:r>
              <a:rPr lang="ar-QA" sz="6600" b="1" dirty="0" smtClean="0">
                <a:solidFill>
                  <a:srgbClr val="FF0066"/>
                </a:solidFill>
                <a:effectLst>
                  <a:outerShdw blurRad="38100" dist="38100" dir="2700000" algn="tl">
                    <a:srgbClr val="000000">
                      <a:alpha val="43137"/>
                    </a:srgbClr>
                  </a:outerShdw>
                </a:effectLst>
              </a:rPr>
              <a:t>قد تجيب وكيف لي ان أذوق طعمه؟!</a:t>
            </a:r>
            <a:br>
              <a:rPr lang="ar-QA" sz="6600" b="1" dirty="0" smtClean="0">
                <a:solidFill>
                  <a:srgbClr val="FF0066"/>
                </a:solidFill>
                <a:effectLst>
                  <a:outerShdw blurRad="38100" dist="38100" dir="2700000" algn="tl">
                    <a:srgbClr val="000000">
                      <a:alpha val="43137"/>
                    </a:srgbClr>
                  </a:outerShdw>
                </a:effectLst>
              </a:rPr>
            </a:br>
            <a:r>
              <a:rPr lang="ar-QA" sz="6600" b="1" dirty="0" smtClean="0">
                <a:solidFill>
                  <a:srgbClr val="FF0066"/>
                </a:solidFill>
                <a:effectLst>
                  <a:outerShdw blurRad="38100" dist="38100" dir="2700000" algn="tl">
                    <a:srgbClr val="000000">
                      <a:alpha val="43137"/>
                    </a:srgbClr>
                  </a:outerShdw>
                </a:effectLst>
              </a:rPr>
              <a:t>وكيف لي ان أصل إلى هذه الدرجة الرفيعه؟!</a:t>
            </a:r>
            <a:endParaRPr lang="ar-QA" sz="6600" b="1" dirty="0">
              <a:solidFill>
                <a:srgbClr val="FF0066"/>
              </a:solidFill>
              <a:effectLst>
                <a:outerShdw blurRad="38100" dist="38100" dir="2700000" algn="tl">
                  <a:srgbClr val="000000">
                    <a:alpha val="43137"/>
                  </a:srgbClr>
                </a:outerShdw>
              </a:effectLst>
            </a:endParaRPr>
          </a:p>
        </p:txBody>
      </p:sp>
      <p:pic>
        <p:nvPicPr>
          <p:cNvPr id="3" name="صورة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988840"/>
            <a:ext cx="8229600" cy="3240360"/>
          </a:xfrm>
        </p:spPr>
        <p:txBody>
          <a:bodyPr>
            <a:noAutofit/>
          </a:bodyPr>
          <a:lstStyle/>
          <a:p>
            <a:r>
              <a:rPr lang="ar-QA" sz="6000" b="1" dirty="0" smtClean="0">
                <a:effectLst>
                  <a:outerShdw blurRad="38100" dist="38100" dir="2700000" algn="tl">
                    <a:srgbClr val="000000">
                      <a:alpha val="43137"/>
                    </a:srgbClr>
                  </a:outerShdw>
                </a:effectLst>
              </a:rPr>
              <a:t>هنا بإذن الله سنتعرف على الاسباب الجالبه لحلاوة الإيمان..</a:t>
            </a:r>
            <a:br>
              <a:rPr lang="ar-QA" sz="6000" b="1" dirty="0" smtClean="0">
                <a:effectLst>
                  <a:outerShdw blurRad="38100" dist="38100" dir="2700000" algn="tl">
                    <a:srgbClr val="000000">
                      <a:alpha val="43137"/>
                    </a:srgbClr>
                  </a:outerShdw>
                </a:effectLst>
              </a:rPr>
            </a:br>
            <a:r>
              <a:rPr lang="ar-QA" sz="6000" b="1" dirty="0">
                <a:effectLst>
                  <a:outerShdw blurRad="38100" dist="38100" dir="2700000" algn="tl">
                    <a:srgbClr val="000000">
                      <a:alpha val="43137"/>
                    </a:srgbClr>
                  </a:outerShdw>
                </a:effectLst>
              </a:rPr>
              <a:t>وهي سهلة يسيرة لمن أرادها بصدق </a:t>
            </a:r>
            <a:r>
              <a:rPr lang="ar-QA" sz="6000" b="1" dirty="0" smtClean="0">
                <a:effectLst>
                  <a:outerShdw blurRad="38100" dist="38100" dir="2700000" algn="tl">
                    <a:srgbClr val="000000">
                      <a:alpha val="43137"/>
                    </a:srgbClr>
                  </a:outerShdw>
                </a:effectLst>
              </a:rPr>
              <a:t>وإخلاص..</a:t>
            </a:r>
            <a:endParaRPr lang="ar-QA" sz="6000" b="1" dirty="0">
              <a:effectLst>
                <a:outerShdw blurRad="38100" dist="38100" dir="2700000" algn="tl">
                  <a:srgbClr val="000000">
                    <a:alpha val="43137"/>
                  </a:srgbClr>
                </a:outerShdw>
              </a:effectLst>
            </a:endParaRPr>
          </a:p>
        </p:txBody>
      </p:sp>
      <p:pic>
        <p:nvPicPr>
          <p:cNvPr id="3" name="صورة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sp>
        <p:nvSpPr>
          <p:cNvPr id="3" name="Content Placeholder 2"/>
          <p:cNvSpPr>
            <a:spLocks noGrp="1"/>
          </p:cNvSpPr>
          <p:nvPr>
            <p:ph idx="1"/>
          </p:nvPr>
        </p:nvSpPr>
        <p:spPr>
          <a:xfrm>
            <a:off x="457200" y="2143397"/>
            <a:ext cx="8229600" cy="4525963"/>
          </a:xfrm>
        </p:spPr>
        <p:txBody>
          <a:bodyPr>
            <a:normAutofit/>
          </a:bodyPr>
          <a:lstStyle/>
          <a:p>
            <a:pPr algn="ctr">
              <a:buNone/>
            </a:pPr>
            <a:r>
              <a:rPr lang="ar-QA" sz="7200" b="1" dirty="0">
                <a:solidFill>
                  <a:srgbClr val="FF0066"/>
                </a:solidFill>
                <a:effectLst>
                  <a:outerShdw blurRad="38100" dist="38100" dir="2700000" algn="tl">
                    <a:srgbClr val="000000">
                      <a:alpha val="43137"/>
                    </a:srgbClr>
                  </a:outerShdw>
                </a:effectLst>
              </a:rPr>
              <a:t>الأسباب الجالبة لحلاوة </a:t>
            </a:r>
            <a:r>
              <a:rPr lang="ar-QA" sz="7200" b="1" dirty="0" smtClean="0">
                <a:solidFill>
                  <a:srgbClr val="FF0066"/>
                </a:solidFill>
                <a:effectLst>
                  <a:outerShdw blurRad="38100" dist="38100" dir="2700000" algn="tl">
                    <a:srgbClr val="000000">
                      <a:alpha val="43137"/>
                    </a:srgbClr>
                  </a:outerShdw>
                </a:effectLst>
              </a:rPr>
              <a:t>الإيمان..</a:t>
            </a:r>
            <a:endParaRPr lang="ar-QA" sz="7200" dirty="0">
              <a:solidFill>
                <a:srgbClr val="FF0066"/>
              </a:solidFill>
              <a:effectLst>
                <a:outerShdw blurRad="38100" dist="38100" dir="2700000" algn="tl">
                  <a:srgbClr val="000000">
                    <a:alpha val="43137"/>
                  </a:srgbClr>
                </a:outerShdw>
              </a:effectLst>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8000"/>
            <a:lum/>
          </a:blip>
          <a:srcRect/>
          <a:stretch>
            <a:fillRect t="-26000" b="-2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78904" y="-99392"/>
            <a:ext cx="8229600" cy="1916832"/>
          </a:xfrm>
        </p:spPr>
        <p:txBody>
          <a:bodyPr>
            <a:normAutofit/>
          </a:bodyPr>
          <a:lstStyle/>
          <a:p>
            <a:pPr algn="r"/>
            <a:r>
              <a:rPr lang="ar-QA" b="1" u="sng" dirty="0" smtClean="0">
                <a:solidFill>
                  <a:srgbClr val="FF0066"/>
                </a:solidFill>
              </a:rPr>
              <a:t>الأسباب الجالبة </a:t>
            </a:r>
            <a:br>
              <a:rPr lang="ar-QA" b="1" u="sng" dirty="0" smtClean="0">
                <a:solidFill>
                  <a:srgbClr val="FF0066"/>
                </a:solidFill>
              </a:rPr>
            </a:br>
            <a:r>
              <a:rPr lang="ar-QA" b="1" dirty="0" smtClean="0">
                <a:solidFill>
                  <a:srgbClr val="FF0066"/>
                </a:solidFill>
              </a:rPr>
              <a:t>           </a:t>
            </a:r>
            <a:r>
              <a:rPr lang="ar-QA" b="1" u="sng" dirty="0" smtClean="0">
                <a:solidFill>
                  <a:srgbClr val="FF0066"/>
                </a:solidFill>
              </a:rPr>
              <a:t> لحلاوة الإيمان..</a:t>
            </a:r>
            <a:endParaRPr lang="ar-QA" u="sng" dirty="0">
              <a:solidFill>
                <a:srgbClr val="FF0066"/>
              </a:solidFill>
            </a:endParaRPr>
          </a:p>
        </p:txBody>
      </p:sp>
      <p:sp>
        <p:nvSpPr>
          <p:cNvPr id="3" name="Content Placeholder 2"/>
          <p:cNvSpPr>
            <a:spLocks noGrp="1"/>
          </p:cNvSpPr>
          <p:nvPr>
            <p:ph idx="1"/>
          </p:nvPr>
        </p:nvSpPr>
        <p:spPr>
          <a:xfrm>
            <a:off x="457200" y="1628800"/>
            <a:ext cx="8363272" cy="5146651"/>
          </a:xfrm>
        </p:spPr>
        <p:txBody>
          <a:bodyPr>
            <a:noAutofit/>
          </a:bodyPr>
          <a:lstStyle/>
          <a:p>
            <a:r>
              <a:rPr lang="ar-QA" sz="3600" b="1" dirty="0" smtClean="0"/>
              <a:t>وهي مجملة في حديثان :</a:t>
            </a:r>
            <a:endParaRPr lang="ar-QA" sz="1600" b="1" dirty="0" smtClean="0"/>
          </a:p>
          <a:p>
            <a:pPr algn="ctr">
              <a:buNone/>
            </a:pPr>
            <a:r>
              <a:rPr lang="ar-QA" sz="3600" b="1" dirty="0" smtClean="0"/>
              <a:t>أ - حديث أنس رضي الله عنه فيه </a:t>
            </a:r>
            <a:r>
              <a:rPr lang="ar-QA" sz="3600" b="1" dirty="0"/>
              <a:t>ثلاثة أسباب</a:t>
            </a:r>
            <a:r>
              <a:rPr lang="ar-QA" sz="3600" b="1" dirty="0" smtClean="0"/>
              <a:t>..</a:t>
            </a:r>
          </a:p>
          <a:p>
            <a:pPr algn="ctr">
              <a:buNone/>
            </a:pPr>
            <a:r>
              <a:rPr lang="ar-QA" sz="900" b="1" dirty="0"/>
              <a:t/>
            </a:r>
            <a:br>
              <a:rPr lang="ar-QA" sz="900" b="1" dirty="0"/>
            </a:br>
            <a:r>
              <a:rPr lang="ar-QA" sz="3600" b="1" u="sng" dirty="0">
                <a:solidFill>
                  <a:srgbClr val="FF0066"/>
                </a:solidFill>
              </a:rPr>
              <a:t>* يقول رسول الله صلى الله عليه وسلم</a:t>
            </a:r>
            <a:r>
              <a:rPr lang="en-US" sz="3600" b="1" u="sng" dirty="0" smtClean="0">
                <a:solidFill>
                  <a:srgbClr val="FF0066"/>
                </a:solidFill>
              </a:rPr>
              <a:t>:</a:t>
            </a:r>
            <a:r>
              <a:rPr lang="ar-QA" sz="3600" b="1" u="sng" dirty="0" smtClean="0">
                <a:solidFill>
                  <a:srgbClr val="FF0066"/>
                </a:solidFill>
              </a:rPr>
              <a:t/>
            </a:r>
            <a:br>
              <a:rPr lang="ar-QA" sz="3600" b="1" u="sng" dirty="0" smtClean="0">
                <a:solidFill>
                  <a:srgbClr val="FF0066"/>
                </a:solidFill>
              </a:rPr>
            </a:br>
            <a:r>
              <a:rPr lang="ar-QA" sz="3600" b="1" u="sng" dirty="0" smtClean="0">
                <a:solidFill>
                  <a:srgbClr val="FF0066"/>
                </a:solidFill>
              </a:rPr>
              <a:t>ثلاث </a:t>
            </a:r>
            <a:r>
              <a:rPr lang="ar-QA" sz="3600" b="1" u="sng" dirty="0">
                <a:solidFill>
                  <a:srgbClr val="FF0066"/>
                </a:solidFill>
              </a:rPr>
              <a:t>من كن فيه وجد بهن حلاوة الإيمان</a:t>
            </a:r>
            <a:r>
              <a:rPr lang="ar-QA" sz="3600" b="1" u="sng" dirty="0" smtClean="0">
                <a:solidFill>
                  <a:srgbClr val="FF0066"/>
                </a:solidFill>
              </a:rPr>
              <a:t>:</a:t>
            </a:r>
            <a:r>
              <a:rPr lang="ar-QA" sz="3600" b="1" dirty="0" smtClean="0"/>
              <a:t/>
            </a:r>
            <a:br>
              <a:rPr lang="ar-QA" sz="3600" b="1" dirty="0" smtClean="0"/>
            </a:br>
            <a:r>
              <a:rPr lang="ar-QA" sz="3600" b="1" dirty="0" smtClean="0">
                <a:solidFill>
                  <a:srgbClr val="FF0066"/>
                </a:solidFill>
              </a:rPr>
              <a:t>1.</a:t>
            </a:r>
            <a:r>
              <a:rPr lang="ar-QA" sz="3600" b="1" dirty="0" smtClean="0"/>
              <a:t> </a:t>
            </a:r>
            <a:r>
              <a:rPr lang="ar-QA" sz="3600" b="1" dirty="0"/>
              <a:t>أن يكون الله ورسوله أحب إليه مما </a:t>
            </a:r>
            <a:r>
              <a:rPr lang="ar-QA" sz="3600" b="1" dirty="0" smtClean="0"/>
              <a:t>سواهما..</a:t>
            </a:r>
            <a:br>
              <a:rPr lang="ar-QA" sz="3600" b="1" dirty="0" smtClean="0"/>
            </a:br>
            <a:r>
              <a:rPr lang="ar-QA" sz="3600" b="1" dirty="0" smtClean="0">
                <a:solidFill>
                  <a:srgbClr val="FF0066"/>
                </a:solidFill>
              </a:rPr>
              <a:t>2. </a:t>
            </a:r>
            <a:r>
              <a:rPr lang="ar-QA" sz="3600" b="1" dirty="0" smtClean="0"/>
              <a:t>وأن </a:t>
            </a:r>
            <a:r>
              <a:rPr lang="ar-QA" sz="3600" b="1" dirty="0"/>
              <a:t>يحب المرء لا يحبه إلا لله عز </a:t>
            </a:r>
            <a:r>
              <a:rPr lang="ar-QA" sz="3600" b="1" dirty="0" smtClean="0"/>
              <a:t>وجل..                         </a:t>
            </a:r>
            <a:br>
              <a:rPr lang="ar-QA" sz="3600" b="1" dirty="0" smtClean="0"/>
            </a:br>
            <a:r>
              <a:rPr lang="ar-QA" sz="3600" b="1" dirty="0" smtClean="0">
                <a:solidFill>
                  <a:srgbClr val="FF0066"/>
                </a:solidFill>
              </a:rPr>
              <a:t> 3. </a:t>
            </a:r>
            <a:r>
              <a:rPr lang="ar-QA" sz="3600" b="1" dirty="0" smtClean="0"/>
              <a:t>وأن </a:t>
            </a:r>
            <a:r>
              <a:rPr lang="ar-QA" sz="3600" b="1" dirty="0"/>
              <a:t>يكره أن يعود في الكفر بعد إذ أنقذه الله منه كما يكره أن يقذف في </a:t>
            </a:r>
            <a:r>
              <a:rPr lang="ar-QA" sz="3600" b="1" dirty="0" smtClean="0"/>
              <a:t>النار..</a:t>
            </a:r>
          </a:p>
        </p:txBody>
      </p:sp>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80312" y="618856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7000"/>
            <a:lum/>
          </a:blip>
          <a:srcRect/>
          <a:stretch>
            <a:fillRect t="-26000" b="-2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28800"/>
            <a:ext cx="8229600" cy="4525963"/>
          </a:xfrm>
        </p:spPr>
        <p:txBody>
          <a:bodyPr>
            <a:noAutofit/>
          </a:bodyPr>
          <a:lstStyle/>
          <a:p>
            <a:pPr algn="ctr">
              <a:buNone/>
            </a:pPr>
            <a:r>
              <a:rPr lang="ar-QA" sz="4000" b="1" dirty="0" smtClean="0"/>
              <a:t>ب - والحديث </a:t>
            </a:r>
            <a:r>
              <a:rPr lang="ar-QA" sz="4000" b="1" dirty="0"/>
              <a:t>الثاني يشمل أيضاً </a:t>
            </a:r>
            <a:r>
              <a:rPr lang="ar-QA" sz="4000" b="1" dirty="0" smtClean="0"/>
              <a:t>ثلاثة..</a:t>
            </a:r>
            <a:br>
              <a:rPr lang="ar-QA" sz="4000" b="1" dirty="0" smtClean="0"/>
            </a:br>
            <a:r>
              <a:rPr lang="ar-QA" sz="4000" b="1" dirty="0" smtClean="0"/>
              <a:t>عن </a:t>
            </a:r>
            <a:r>
              <a:rPr lang="ar-QA" sz="4000" b="1" dirty="0"/>
              <a:t>عن العباس بن عبدالمطلب </a:t>
            </a:r>
            <a:r>
              <a:rPr lang="ar-QA" sz="4000" b="1" dirty="0" smtClean="0"/>
              <a:t> قال:</a:t>
            </a:r>
            <a:br>
              <a:rPr lang="ar-QA" sz="4000" b="1" dirty="0" smtClean="0"/>
            </a:br>
            <a:r>
              <a:rPr lang="ar-QA" sz="4000" b="1" dirty="0" smtClean="0">
                <a:solidFill>
                  <a:srgbClr val="FF0066"/>
                </a:solidFill>
              </a:rPr>
              <a:t> * </a:t>
            </a:r>
            <a:r>
              <a:rPr lang="ar-QA" sz="4000" b="1" u="sng" dirty="0" smtClean="0">
                <a:solidFill>
                  <a:srgbClr val="FF0066"/>
                </a:solidFill>
              </a:rPr>
              <a:t>يقول رسول الله صلى الله عليه وسلم</a:t>
            </a:r>
            <a:r>
              <a:rPr lang="en-US" sz="4000" b="1" u="sng" dirty="0" smtClean="0">
                <a:solidFill>
                  <a:srgbClr val="FF0066"/>
                </a:solidFill>
              </a:rPr>
              <a:t>:</a:t>
            </a:r>
            <a:endParaRPr lang="ar-QA" sz="4000" b="1" dirty="0" smtClean="0">
              <a:solidFill>
                <a:srgbClr val="FF0066"/>
              </a:solidFill>
            </a:endParaRPr>
          </a:p>
          <a:p>
            <a:pPr algn="ctr">
              <a:buNone/>
            </a:pPr>
            <a:r>
              <a:rPr lang="ar-QA" sz="4000" b="1" u="sng" dirty="0" smtClean="0">
                <a:solidFill>
                  <a:srgbClr val="FF0066"/>
                </a:solidFill>
              </a:rPr>
              <a:t>ذاق </a:t>
            </a:r>
            <a:r>
              <a:rPr lang="ar-QA" sz="4000" b="1" u="sng" dirty="0">
                <a:solidFill>
                  <a:srgbClr val="FF0066"/>
                </a:solidFill>
              </a:rPr>
              <a:t>طعم الإيمان </a:t>
            </a:r>
            <a:endParaRPr lang="ar-QA" sz="4000" b="1" u="sng" dirty="0" smtClean="0">
              <a:solidFill>
                <a:srgbClr val="FF0066"/>
              </a:solidFill>
            </a:endParaRPr>
          </a:p>
          <a:p>
            <a:pPr algn="ctr">
              <a:buNone/>
            </a:pPr>
            <a:r>
              <a:rPr lang="ar-QA" sz="4000" b="1" dirty="0" smtClean="0">
                <a:solidFill>
                  <a:srgbClr val="FF0066"/>
                </a:solidFill>
              </a:rPr>
              <a:t>4. </a:t>
            </a:r>
            <a:r>
              <a:rPr lang="ar-QA" sz="4000" b="1" dirty="0" smtClean="0"/>
              <a:t>من </a:t>
            </a:r>
            <a:r>
              <a:rPr lang="ar-QA" sz="4000" b="1" dirty="0"/>
              <a:t>رضي بالله رباً </a:t>
            </a:r>
            <a:r>
              <a:rPr lang="ar-QA" sz="4000" b="1" dirty="0" smtClean="0"/>
              <a:t>..</a:t>
            </a:r>
          </a:p>
          <a:p>
            <a:pPr algn="ctr">
              <a:buNone/>
            </a:pPr>
            <a:r>
              <a:rPr lang="ar-QA" sz="4000" b="1" dirty="0" smtClean="0">
                <a:solidFill>
                  <a:srgbClr val="FF0066"/>
                </a:solidFill>
              </a:rPr>
              <a:t>5. </a:t>
            </a:r>
            <a:r>
              <a:rPr lang="ar-QA" sz="4000" b="1" dirty="0" smtClean="0"/>
              <a:t>وبالإسلام </a:t>
            </a:r>
            <a:r>
              <a:rPr lang="ar-QA" sz="4000" b="1" dirty="0"/>
              <a:t>ديناً </a:t>
            </a:r>
            <a:r>
              <a:rPr lang="ar-QA" sz="4000" b="1" dirty="0" smtClean="0"/>
              <a:t>..</a:t>
            </a:r>
          </a:p>
          <a:p>
            <a:pPr algn="ctr">
              <a:buNone/>
            </a:pPr>
            <a:r>
              <a:rPr lang="ar-QA" sz="4000" b="1" dirty="0" smtClean="0">
                <a:solidFill>
                  <a:srgbClr val="FF0066"/>
                </a:solidFill>
              </a:rPr>
              <a:t>6.</a:t>
            </a:r>
            <a:r>
              <a:rPr lang="ar-QA" sz="4000" b="1" dirty="0" smtClean="0"/>
              <a:t> وبمحمد </a:t>
            </a:r>
            <a:r>
              <a:rPr lang="ar-QA" sz="4000" b="1" dirty="0"/>
              <a:t>صلى الله عليه وسلم نبياً </a:t>
            </a:r>
            <a:r>
              <a:rPr lang="ar-QA" sz="4000" b="1" dirty="0" smtClean="0"/>
              <a:t>..</a:t>
            </a:r>
            <a:endParaRPr lang="ar-QA" sz="4000" dirty="0"/>
          </a:p>
        </p:txBody>
      </p:sp>
      <p:sp>
        <p:nvSpPr>
          <p:cNvPr id="6" name="Title 1"/>
          <p:cNvSpPr txBox="1">
            <a:spLocks/>
          </p:cNvSpPr>
          <p:nvPr/>
        </p:nvSpPr>
        <p:spPr>
          <a:xfrm>
            <a:off x="878904" y="-99392"/>
            <a:ext cx="8229600" cy="1916832"/>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الأسباب الجالبة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none" strike="noStrike" kern="1200" cap="none" spc="0" normalizeH="0" baseline="0" noProof="0" dirty="0" smtClean="0">
                <a:ln>
                  <a:noFill/>
                </a:ln>
                <a:solidFill>
                  <a:srgbClr val="FF0066"/>
                </a:solidFill>
                <a:effectLst/>
                <a:uLnTx/>
                <a:uFillTx/>
                <a:latin typeface="+mj-lt"/>
                <a:ea typeface="+mj-ea"/>
                <a:cs typeface="+mj-cs"/>
              </a:rPr>
              <a:t>           </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 لحلاوة الإيمان..</a:t>
            </a:r>
            <a:endParaRPr kumimoji="0" lang="ar-QA" sz="4400" b="0" i="0" u="sng" strike="noStrike" kern="1200" cap="none" spc="0" normalizeH="0" baseline="0" noProof="0" dirty="0" smtClean="0">
              <a:ln>
                <a:noFill/>
              </a:ln>
              <a:solidFill>
                <a:srgbClr val="FF0066"/>
              </a:solidFill>
              <a:effectLst/>
              <a:uLnTx/>
              <a:uFillTx/>
              <a:latin typeface="+mj-lt"/>
              <a:ea typeface="+mj-ea"/>
              <a:cs typeface="+mj-cs"/>
            </a:endParaRPr>
          </a:p>
        </p:txBody>
      </p:sp>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2887" y="6135291"/>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5141168"/>
          </a:xfrm>
        </p:spPr>
        <p:txBody>
          <a:bodyPr>
            <a:noAutofit/>
          </a:bodyPr>
          <a:lstStyle/>
          <a:p>
            <a:pPr algn="ctr">
              <a:buNone/>
            </a:pPr>
            <a:r>
              <a:rPr lang="ar-QA" sz="4000" b="1" dirty="0" smtClean="0">
                <a:solidFill>
                  <a:srgbClr val="FF0066"/>
                </a:solidFill>
              </a:rPr>
              <a:t>فهذه هي الاسباب الجالبه لحلاوة الايمان..</a:t>
            </a:r>
            <a:r>
              <a:rPr lang="ar-QA" sz="4000" b="1" dirty="0" smtClean="0"/>
              <a:t/>
            </a:r>
            <a:br>
              <a:rPr lang="ar-QA" sz="4000" b="1" dirty="0" smtClean="0"/>
            </a:br>
            <a:r>
              <a:rPr lang="ar-QA" sz="4000" b="1" dirty="0" smtClean="0"/>
              <a:t>وجميعها أعمال قلوب..</a:t>
            </a:r>
            <a:br>
              <a:rPr lang="ar-QA" sz="4000" b="1" dirty="0" smtClean="0"/>
            </a:br>
            <a:r>
              <a:rPr lang="ar-QA" sz="4000" b="1" dirty="0" smtClean="0"/>
              <a:t>فلا تحتاج إلى جهد لتصل إلى هذه اللذه..</a:t>
            </a:r>
            <a:br>
              <a:rPr lang="ar-QA" sz="4000" b="1" dirty="0" smtClean="0"/>
            </a:br>
            <a:r>
              <a:rPr lang="ar-QA" sz="4000" b="1" dirty="0" smtClean="0"/>
              <a:t>بل هو تجرد من كل محبوب دون الله ودينه ورسوله..</a:t>
            </a:r>
            <a:br>
              <a:rPr lang="ar-QA" sz="4000" b="1" dirty="0" smtClean="0"/>
            </a:br>
            <a:r>
              <a:rPr lang="ar-QA" sz="4000" b="1" dirty="0" smtClean="0">
                <a:solidFill>
                  <a:srgbClr val="FF0066"/>
                </a:solidFill>
              </a:rPr>
              <a:t>فهو..</a:t>
            </a:r>
            <a:r>
              <a:rPr lang="ar-QA" sz="4000" b="1" dirty="0" smtClean="0"/>
              <a:t/>
            </a:r>
            <a:br>
              <a:rPr lang="ar-QA" sz="4000" b="1" dirty="0" smtClean="0"/>
            </a:br>
            <a:r>
              <a:rPr lang="ar-QA" sz="4000" b="1" dirty="0" smtClean="0"/>
              <a:t>تصديق بالجنان..وقول باللسان..</a:t>
            </a:r>
          </a:p>
          <a:p>
            <a:pPr algn="ctr">
              <a:buNone/>
            </a:pPr>
            <a:r>
              <a:rPr lang="ar-QA" sz="4000" b="1" dirty="0" smtClean="0"/>
              <a:t>وعمل بالأركان..</a:t>
            </a:r>
            <a:br>
              <a:rPr lang="ar-QA" sz="4000" b="1" dirty="0" smtClean="0"/>
            </a:br>
            <a:endParaRPr lang="ar-QA" sz="4000" b="1" dirty="0" smtClean="0"/>
          </a:p>
          <a:p>
            <a:pPr algn="ctr"/>
            <a:endParaRPr lang="ar-QA" sz="4000" b="1" dirty="0"/>
          </a:p>
        </p:txBody>
      </p:sp>
      <p:sp>
        <p:nvSpPr>
          <p:cNvPr id="4" name="Title 1"/>
          <p:cNvSpPr txBox="1">
            <a:spLocks/>
          </p:cNvSpPr>
          <p:nvPr/>
        </p:nvSpPr>
        <p:spPr>
          <a:xfrm>
            <a:off x="878904" y="-99392"/>
            <a:ext cx="8229600" cy="1916832"/>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الأسباب الجالبة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none" strike="noStrike" kern="1200" cap="none" spc="0" normalizeH="0" baseline="0" noProof="0" dirty="0" smtClean="0">
                <a:ln>
                  <a:noFill/>
                </a:ln>
                <a:solidFill>
                  <a:srgbClr val="FF0066"/>
                </a:solidFill>
                <a:effectLst/>
                <a:uLnTx/>
                <a:uFillTx/>
                <a:latin typeface="+mj-lt"/>
                <a:ea typeface="+mj-ea"/>
                <a:cs typeface="+mj-cs"/>
              </a:rPr>
              <a:t>           </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 لحلاوة الإيمان..</a:t>
            </a:r>
            <a:endParaRPr kumimoji="0" lang="ar-QA" sz="4400" b="0" i="0" u="sng" strike="noStrike" kern="1200" cap="none" spc="0" normalizeH="0" baseline="0" noProof="0" dirty="0" smtClean="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6147278"/>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8229600" cy="4525963"/>
          </a:xfrm>
        </p:spPr>
        <p:txBody>
          <a:bodyPr>
            <a:noAutofit/>
          </a:bodyPr>
          <a:lstStyle/>
          <a:p>
            <a:pPr algn="ctr">
              <a:buNone/>
            </a:pPr>
            <a:r>
              <a:rPr lang="ar-QA" sz="7200" b="1" u="sng" dirty="0" smtClean="0">
                <a:solidFill>
                  <a:schemeClr val="tx1">
                    <a:lumMod val="85000"/>
                    <a:lumOff val="15000"/>
                  </a:schemeClr>
                </a:solidFill>
              </a:rPr>
              <a:t>أولا:</a:t>
            </a:r>
          </a:p>
          <a:p>
            <a:pPr algn="ctr">
              <a:buNone/>
            </a:pPr>
            <a:r>
              <a:rPr lang="ar-QA" sz="1100" b="1" dirty="0" smtClean="0">
                <a:solidFill>
                  <a:srgbClr val="FF0066"/>
                </a:solidFill>
              </a:rPr>
              <a:t/>
            </a:r>
            <a:br>
              <a:rPr lang="ar-QA" sz="1100" b="1" dirty="0" smtClean="0">
                <a:solidFill>
                  <a:srgbClr val="FF0066"/>
                </a:solidFill>
              </a:rPr>
            </a:br>
            <a:r>
              <a:rPr lang="ar-QA" sz="7200" b="1" dirty="0" smtClean="0">
                <a:solidFill>
                  <a:srgbClr val="FF0066"/>
                </a:solidFill>
              </a:rPr>
              <a:t> أن يكون الله ورسوله أحب إليك مما سواهما..</a:t>
            </a:r>
            <a:endParaRPr lang="ar-QA" sz="7200" b="1" dirty="0">
              <a:solidFill>
                <a:srgbClr val="FF0066"/>
              </a:solidFill>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7968"/>
            <a:ext cx="8229600" cy="2007096"/>
          </a:xfrm>
        </p:spPr>
        <p:txBody>
          <a:bodyPr>
            <a:noAutofit/>
          </a:bodyPr>
          <a:lstStyle/>
          <a:p>
            <a:r>
              <a:rPr lang="ar-QA" sz="7200" b="1" u="sng" dirty="0" smtClean="0"/>
              <a:t>كيف يكون الله أحب إليك مما سواه!!</a:t>
            </a:r>
            <a:endParaRPr lang="ar-QA" sz="7200" u="sng" dirty="0"/>
          </a:p>
        </p:txBody>
      </p:sp>
      <p:pic>
        <p:nvPicPr>
          <p:cNvPr id="3" name="صورة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87824" y="188640"/>
            <a:ext cx="8229600" cy="1143000"/>
          </a:xfrm>
        </p:spPr>
        <p:txBody>
          <a:bodyPr>
            <a:normAutofit fontScale="90000"/>
          </a:bodyPr>
          <a:lstStyle/>
          <a:p>
            <a:r>
              <a:rPr lang="ar-QA" b="1" u="sng" dirty="0" smtClean="0">
                <a:solidFill>
                  <a:srgbClr val="FF0066"/>
                </a:solidFill>
              </a:rPr>
              <a:t>كيف يكون الله </a:t>
            </a:r>
            <a:br>
              <a:rPr lang="ar-QA" b="1" u="sng" dirty="0" smtClean="0">
                <a:solidFill>
                  <a:srgbClr val="FF0066"/>
                </a:solidFill>
              </a:rPr>
            </a:br>
            <a:r>
              <a:rPr lang="ar-QA" b="1" u="sng" dirty="0" smtClean="0">
                <a:solidFill>
                  <a:srgbClr val="FF0066"/>
                </a:solidFill>
              </a:rPr>
              <a:t>أحب إليك مما سواه..</a:t>
            </a:r>
            <a:endParaRPr lang="ar-QA" u="sng" dirty="0">
              <a:solidFill>
                <a:srgbClr val="FF0066"/>
              </a:solidFill>
            </a:endParaRPr>
          </a:p>
        </p:txBody>
      </p:sp>
      <p:sp>
        <p:nvSpPr>
          <p:cNvPr id="3" name="Content Placeholder 2"/>
          <p:cNvSpPr>
            <a:spLocks noGrp="1"/>
          </p:cNvSpPr>
          <p:nvPr>
            <p:ph idx="1"/>
          </p:nvPr>
        </p:nvSpPr>
        <p:spPr>
          <a:xfrm>
            <a:off x="251520" y="1484784"/>
            <a:ext cx="8568952" cy="5334075"/>
          </a:xfrm>
        </p:spPr>
        <p:txBody>
          <a:bodyPr>
            <a:normAutofit/>
          </a:bodyPr>
          <a:lstStyle/>
          <a:p>
            <a:pPr algn="ctr"/>
            <a:r>
              <a:rPr lang="ar-QA" sz="3800" b="1" dirty="0" smtClean="0"/>
              <a:t>وهذا لا يتحقق ولا يكون إلا بأن تكون محبتك لله عز وجل أولى من كل محبة..</a:t>
            </a:r>
          </a:p>
          <a:p>
            <a:pPr algn="ctr">
              <a:buNone/>
            </a:pPr>
            <a:r>
              <a:rPr lang="ar-QA" sz="3800" b="1" dirty="0" smtClean="0"/>
              <a:t>وقاهرة لكل محبة..</a:t>
            </a:r>
          </a:p>
          <a:p>
            <a:pPr algn="ctr">
              <a:buNone/>
            </a:pPr>
            <a:r>
              <a:rPr lang="ar-QA" sz="3800" b="1" dirty="0" smtClean="0"/>
              <a:t> وتكون كل محبة خاضعة وتابعها لها..</a:t>
            </a:r>
            <a:r>
              <a:rPr lang="ar-SA" sz="3800" b="1" dirty="0" smtClean="0"/>
              <a:t>ولإجله</a:t>
            </a:r>
            <a:endParaRPr lang="ar-QA" sz="3800" b="1" dirty="0" smtClean="0"/>
          </a:p>
          <a:p>
            <a:pPr algn="ctr">
              <a:buNone/>
            </a:pPr>
            <a:r>
              <a:rPr lang="ar-QA" sz="3800" b="1" dirty="0" smtClean="0"/>
              <a:t> فيكون الله عز وجل أولى عندك بالتعظيم والتوقير وأحب إليك ممن سواه..</a:t>
            </a:r>
            <a:br>
              <a:rPr lang="ar-QA" sz="3800" b="1" dirty="0" smtClean="0"/>
            </a:br>
            <a:r>
              <a:rPr lang="ar-QA" sz="3800" b="1" u="sng" dirty="0" smtClean="0">
                <a:solidFill>
                  <a:srgbClr val="FF0066"/>
                </a:solidFill>
              </a:rPr>
              <a:t>قال تعالى:</a:t>
            </a:r>
            <a:r>
              <a:rPr lang="ar-QA" sz="3800" b="1" dirty="0" smtClean="0"/>
              <a:t/>
            </a:r>
            <a:br>
              <a:rPr lang="ar-QA" sz="3800" b="1" dirty="0" smtClean="0"/>
            </a:br>
            <a:r>
              <a:rPr lang="ar-QA" sz="3800" b="1" dirty="0" smtClean="0">
                <a:solidFill>
                  <a:srgbClr val="FF0066"/>
                </a:solidFill>
              </a:rPr>
              <a:t>( وَالَّذِينَ آمَنُوا أَشَدُّ حُبًّا لِلَّهِ  )</a:t>
            </a:r>
            <a:endParaRPr lang="ar-QA" sz="3800" dirty="0">
              <a:solidFill>
                <a:srgbClr val="FF0066"/>
              </a:solidFill>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248" y="6207521"/>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40768"/>
            <a:ext cx="8229600" cy="2952328"/>
          </a:xfrm>
        </p:spPr>
        <p:txBody>
          <a:bodyPr>
            <a:noAutofit/>
          </a:bodyPr>
          <a:lstStyle/>
          <a:p>
            <a:r>
              <a:rPr lang="ar-SA" sz="9600" b="1" dirty="0" smtClean="0">
                <a:solidFill>
                  <a:srgbClr val="FF0066"/>
                </a:solidFill>
                <a:effectLst>
                  <a:outerShdw blurRad="38100" dist="38100" dir="2700000" algn="tl">
                    <a:srgbClr val="000000">
                      <a:alpha val="43137"/>
                    </a:srgbClr>
                  </a:outerShdw>
                </a:effectLst>
              </a:rPr>
              <a:t>هل ذقت</a:t>
            </a:r>
            <a:r>
              <a:rPr lang="ar-QA" sz="9600" b="1" dirty="0" smtClean="0">
                <a:solidFill>
                  <a:srgbClr val="FF0066"/>
                </a:solidFill>
                <a:effectLst>
                  <a:outerShdw blurRad="38100" dist="38100" dir="2700000" algn="tl">
                    <a:srgbClr val="000000">
                      <a:alpha val="43137"/>
                    </a:srgbClr>
                  </a:outerShdw>
                </a:effectLst>
              </a:rPr>
              <a:t> </a:t>
            </a:r>
            <a:r>
              <a:rPr lang="ar-QA" sz="9600" b="1" dirty="0">
                <a:solidFill>
                  <a:srgbClr val="FF0066"/>
                </a:solidFill>
                <a:effectLst>
                  <a:outerShdw blurRad="38100" dist="38100" dir="2700000" algn="tl">
                    <a:srgbClr val="000000">
                      <a:alpha val="43137"/>
                    </a:srgbClr>
                  </a:outerShdw>
                </a:effectLst>
              </a:rPr>
              <a:t>طعم </a:t>
            </a:r>
            <a:r>
              <a:rPr lang="ar-QA" sz="9600" b="1" dirty="0" smtClean="0">
                <a:solidFill>
                  <a:srgbClr val="FF0066"/>
                </a:solidFill>
                <a:effectLst>
                  <a:outerShdw blurRad="38100" dist="38100" dir="2700000" algn="tl">
                    <a:srgbClr val="000000">
                      <a:alpha val="43137"/>
                    </a:srgbClr>
                  </a:outerShdw>
                </a:effectLst>
              </a:rPr>
              <a:t>الإيمان</a:t>
            </a:r>
            <a:endParaRPr lang="ar-QA" sz="9600" dirty="0">
              <a:solidFill>
                <a:srgbClr val="FF0066"/>
              </a:solidFill>
              <a:effectLst>
                <a:outerShdw blurRad="38100" dist="38100" dir="2700000" algn="tl">
                  <a:srgbClr val="000000">
                    <a:alpha val="43137"/>
                  </a:srgbClr>
                </a:outerShdw>
              </a:effectLst>
            </a:endParaRPr>
          </a:p>
        </p:txBody>
      </p:sp>
      <p:pic>
        <p:nvPicPr>
          <p:cNvPr id="3" name="صورة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412776"/>
            <a:ext cx="8892480" cy="4525963"/>
          </a:xfrm>
        </p:spPr>
        <p:txBody>
          <a:bodyPr>
            <a:normAutofit/>
          </a:bodyPr>
          <a:lstStyle/>
          <a:p>
            <a:pPr algn="ctr">
              <a:buNone/>
            </a:pPr>
            <a:r>
              <a:rPr lang="ar-QA" sz="4000" b="1" u="sng" dirty="0" smtClean="0">
                <a:solidFill>
                  <a:srgbClr val="FF0066"/>
                </a:solidFill>
              </a:rPr>
              <a:t>قال تعالى:</a:t>
            </a:r>
            <a:endParaRPr lang="ar-QA" sz="4000" b="1" dirty="0" smtClean="0"/>
          </a:p>
          <a:p>
            <a:pPr algn="ctr">
              <a:buNone/>
            </a:pPr>
            <a:r>
              <a:rPr lang="ar-QA" sz="4000" b="1" dirty="0" smtClean="0"/>
              <a:t>(</a:t>
            </a:r>
            <a:r>
              <a:rPr lang="en-US" sz="4000" b="1" dirty="0" smtClean="0"/>
              <a:t> </a:t>
            </a:r>
            <a:r>
              <a:rPr lang="ar-QA" sz="4000" b="1" dirty="0" smtClean="0"/>
              <a:t>يَا أَيُّهَا الَّذِينَ آمَنُوا مَنْ يَرْتَدَّ مِنْكُمْ عَنْ دِينِهِ فَسَوْفَ</a:t>
            </a:r>
          </a:p>
          <a:p>
            <a:pPr algn="ctr">
              <a:buNone/>
            </a:pPr>
            <a:r>
              <a:rPr lang="ar-QA" sz="4000" b="1" dirty="0" smtClean="0"/>
              <a:t>يَأْتِي اللَّهُ بِقَوْمٍ يُحِبُّهُمْ وَيُحِبُّونَهُ أَذِلَّةٍ عَلَى الْمُؤْمِنِينَ</a:t>
            </a:r>
          </a:p>
          <a:p>
            <a:pPr algn="ctr">
              <a:buNone/>
            </a:pPr>
            <a:r>
              <a:rPr lang="ar-QA" sz="4000" b="1" dirty="0" smtClean="0"/>
              <a:t>أَعِزَّةٍ عَلَى الْكَافِرِينَ يُجَاهِدُونَ فِي سَبِيلِ اللَّهِ </a:t>
            </a:r>
          </a:p>
          <a:p>
            <a:pPr algn="ctr">
              <a:buNone/>
            </a:pPr>
            <a:r>
              <a:rPr lang="ar-QA" sz="4000" b="1" dirty="0" smtClean="0"/>
              <a:t>وَلا يَخَافُونَ لَوْمَةَ لائِمٍ ذَلِكَ فَضْلُ اللَّهِ يُؤْتِيهِ مَنْ يَشَاءُ وَاللَّهُ وَاسِعٌ عَلِيمٌ )</a:t>
            </a:r>
            <a:endParaRPr lang="ar-QA" sz="4000" b="1" dirty="0"/>
          </a:p>
        </p:txBody>
      </p:sp>
      <p:sp>
        <p:nvSpPr>
          <p:cNvPr id="4" name="Title 1"/>
          <p:cNvSpPr>
            <a:spLocks noGrp="1"/>
          </p:cNvSpPr>
          <p:nvPr>
            <p:ph type="title"/>
          </p:nvPr>
        </p:nvSpPr>
        <p:spPr>
          <a:xfrm>
            <a:off x="2987824" y="188640"/>
            <a:ext cx="8229600" cy="1143000"/>
          </a:xfrm>
        </p:spPr>
        <p:txBody>
          <a:bodyPr>
            <a:normAutofit fontScale="90000"/>
          </a:bodyPr>
          <a:lstStyle/>
          <a:p>
            <a:r>
              <a:rPr lang="ar-QA" b="1" u="sng" dirty="0" smtClean="0">
                <a:solidFill>
                  <a:srgbClr val="FF0066"/>
                </a:solidFill>
              </a:rPr>
              <a:t>كيف يكون الله </a:t>
            </a:r>
            <a:br>
              <a:rPr lang="ar-QA" b="1" u="sng" dirty="0" smtClean="0">
                <a:solidFill>
                  <a:srgbClr val="FF0066"/>
                </a:solidFill>
              </a:rPr>
            </a:br>
            <a:r>
              <a:rPr lang="ar-QA" b="1" u="sng" dirty="0" smtClean="0">
                <a:solidFill>
                  <a:srgbClr val="FF0066"/>
                </a:solidFill>
              </a:rPr>
              <a:t>أحب إليك مما سواه..</a:t>
            </a:r>
            <a:endParaRPr lang="ar-QA" u="sng" dirty="0">
              <a:solidFill>
                <a:srgbClr val="FF0066"/>
              </a:solidFill>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84784"/>
            <a:ext cx="8964488" cy="5040560"/>
          </a:xfrm>
        </p:spPr>
        <p:txBody>
          <a:bodyPr>
            <a:normAutofit/>
          </a:bodyPr>
          <a:lstStyle/>
          <a:p>
            <a:pPr algn="ctr">
              <a:buNone/>
            </a:pPr>
            <a:r>
              <a:rPr lang="ar-QA" sz="3600" b="1" dirty="0" smtClean="0"/>
              <a:t>ولقد يسر لنا الله حبه..</a:t>
            </a:r>
          </a:p>
          <a:p>
            <a:pPr algn="ctr">
              <a:buNone/>
            </a:pPr>
            <a:r>
              <a:rPr lang="ar-QA" sz="3600" b="1" dirty="0" smtClean="0"/>
              <a:t>فسبحان من جبل القلوب على محبة الشيء الجميل .. </a:t>
            </a:r>
          </a:p>
          <a:p>
            <a:pPr algn="ctr">
              <a:buNone/>
            </a:pPr>
            <a:r>
              <a:rPr lang="ar-QA" sz="3600" b="1" dirty="0" smtClean="0"/>
              <a:t>فما ظنك بمن كل جمال في الوجود من آثار جماله؟ ..</a:t>
            </a:r>
          </a:p>
          <a:p>
            <a:pPr algn="ctr">
              <a:buNone/>
            </a:pPr>
            <a:r>
              <a:rPr lang="ar-QA" sz="3600" b="1" dirty="0" smtClean="0"/>
              <a:t>وما ظنك بمن نسبة كل جمال في الوجود إلى جمال وجهه ..</a:t>
            </a:r>
          </a:p>
          <a:p>
            <a:pPr algn="ctr">
              <a:buNone/>
            </a:pPr>
            <a:r>
              <a:rPr lang="ar-QA" sz="3600" b="1" u="sng" dirty="0" smtClean="0">
                <a:solidFill>
                  <a:srgbClr val="FF0066"/>
                </a:solidFill>
              </a:rPr>
              <a:t>فكيف لنا ألا نحبه؟</a:t>
            </a:r>
            <a:br>
              <a:rPr lang="ar-QA" sz="3600" b="1" u="sng" dirty="0" smtClean="0">
                <a:solidFill>
                  <a:srgbClr val="FF0066"/>
                </a:solidFill>
              </a:rPr>
            </a:br>
            <a:r>
              <a:rPr lang="ar-QA" sz="3600" b="1" u="sng" dirty="0" smtClean="0">
                <a:solidFill>
                  <a:srgbClr val="FF0066"/>
                </a:solidFill>
              </a:rPr>
              <a:t>ونذعن لأمره؟</a:t>
            </a:r>
          </a:p>
          <a:p>
            <a:pPr algn="ctr">
              <a:buNone/>
            </a:pPr>
            <a:r>
              <a:rPr lang="ar-QA" sz="3600" b="1" u="sng" dirty="0" smtClean="0">
                <a:solidFill>
                  <a:srgbClr val="FF0066"/>
                </a:solidFill>
              </a:rPr>
              <a:t>ويكون هوانا شرعه؟</a:t>
            </a: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25144"/>
          </a:xfrm>
        </p:spPr>
        <p:txBody>
          <a:bodyPr>
            <a:normAutofit/>
          </a:bodyPr>
          <a:lstStyle/>
          <a:p>
            <a:pPr algn="ctr">
              <a:buNone/>
            </a:pPr>
            <a:r>
              <a:rPr lang="ar-QA" sz="3800" b="1" dirty="0" smtClean="0"/>
              <a:t>هذا لأننا لم نعرفه سبحانه حق معرفته..</a:t>
            </a:r>
            <a:br>
              <a:rPr lang="ar-QA" sz="3800" b="1" dirty="0" smtClean="0"/>
            </a:br>
            <a:r>
              <a:rPr lang="ar-QA" sz="3800" b="1" dirty="0" smtClean="0"/>
              <a:t>فلم نصل إلى هذه الدرجة الرفيعة بعد..</a:t>
            </a:r>
            <a:br>
              <a:rPr lang="ar-QA" sz="3800" b="1" dirty="0" smtClean="0"/>
            </a:br>
            <a:r>
              <a:rPr lang="ar-QA" sz="3800" b="1" dirty="0" smtClean="0">
                <a:solidFill>
                  <a:srgbClr val="FF0066"/>
                </a:solidFill>
              </a:rPr>
              <a:t>ومعرفة الله لا تدخل قلباً مشرباً بحب شهوات الدنيا ولهوها..</a:t>
            </a:r>
          </a:p>
          <a:p>
            <a:pPr algn="ctr">
              <a:buNone/>
            </a:pPr>
            <a:r>
              <a:rPr lang="ar-QA" sz="3800" b="1" dirty="0" smtClean="0"/>
              <a:t>فأصبحت عباداتنا دون خشوع أو خضوع لله تعالى.. لضعف معرفتنا عنه..وجهلنا به جل في علاه..</a:t>
            </a:r>
          </a:p>
          <a:p>
            <a:pPr algn="ctr">
              <a:buNone/>
            </a:pPr>
            <a:endParaRPr lang="ar-QA" sz="38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1484784"/>
            <a:ext cx="8892480" cy="5904656"/>
          </a:xfrm>
        </p:spPr>
        <p:txBody>
          <a:bodyPr>
            <a:noAutofit/>
          </a:bodyPr>
          <a:lstStyle/>
          <a:p>
            <a:pPr algn="ctr"/>
            <a:r>
              <a:rPr lang="ar-QA" sz="3600" b="1" u="sng" dirty="0" smtClean="0">
                <a:solidFill>
                  <a:srgbClr val="FF0066"/>
                </a:solidFill>
              </a:rPr>
              <a:t>والإمام ابن تيميه له إشاراة جميلة.. </a:t>
            </a:r>
          </a:p>
          <a:p>
            <a:pPr algn="ctr">
              <a:buNone/>
            </a:pPr>
            <a:r>
              <a:rPr lang="ar-QA" sz="1050" b="1" dirty="0" smtClean="0"/>
              <a:t/>
            </a:r>
            <a:br>
              <a:rPr lang="ar-QA" sz="1050" b="1" dirty="0" smtClean="0"/>
            </a:br>
            <a:r>
              <a:rPr lang="ar-QA" sz="3600" b="1" dirty="0" smtClean="0"/>
              <a:t>إن الاتجاه إلى القبلة شرط في صحة الصلاة.. والقبلة بيت الرب.. فمن باب أولى أن يكون توجه القلب إلى الله عز وجل والإقبال عليه.. </a:t>
            </a:r>
          </a:p>
          <a:p>
            <a:pPr algn="ctr">
              <a:buNone/>
            </a:pPr>
            <a:r>
              <a:rPr lang="ar-QA" sz="3600" b="1" dirty="0" smtClean="0"/>
              <a:t>أي: إن كان الاتجاه إلى القبلة شرطاً في صحة الصلاة فإذاً استقامة القلب وتوجهه إلى ربه واجب لها..</a:t>
            </a:r>
            <a:br>
              <a:rPr lang="ar-QA" sz="3600" b="1" dirty="0" smtClean="0"/>
            </a:br>
            <a:r>
              <a:rPr lang="ar-QA" sz="3600" b="1" dirty="0" smtClean="0"/>
              <a:t> والأشياء الظاهرة المراد بها تمثيل الأشياء الباطنة..</a:t>
            </a:r>
            <a:br>
              <a:rPr lang="ar-QA" sz="3600" b="1" dirty="0" smtClean="0"/>
            </a:br>
            <a:endParaRPr lang="ar-QA" sz="36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00200"/>
            <a:ext cx="8712968" cy="5069160"/>
          </a:xfrm>
        </p:spPr>
        <p:txBody>
          <a:bodyPr>
            <a:normAutofit/>
          </a:bodyPr>
          <a:lstStyle/>
          <a:p>
            <a:pPr algn="ctr">
              <a:buNone/>
            </a:pPr>
            <a:r>
              <a:rPr lang="ar-QA" sz="3600" b="1" dirty="0" smtClean="0"/>
              <a:t>فليلتفت قلبك إلى الله عز وجل وحده.. ولتقبل عليه سبحانه بكل جوارحك..</a:t>
            </a:r>
            <a:endParaRPr lang="ar-QA" sz="3600" b="1" u="sng" dirty="0" smtClean="0"/>
          </a:p>
          <a:p>
            <a:pPr algn="ctr">
              <a:buNone/>
            </a:pPr>
            <a:endParaRPr lang="ar-QA" sz="1100" b="1" dirty="0" smtClean="0"/>
          </a:p>
          <a:p>
            <a:pPr algn="ctr">
              <a:buNone/>
            </a:pPr>
            <a:r>
              <a:rPr lang="ar-QA" sz="3600" b="1" dirty="0" smtClean="0">
                <a:solidFill>
                  <a:srgbClr val="FF0066"/>
                </a:solidFill>
              </a:rPr>
              <a:t>قال الشاعر:</a:t>
            </a:r>
          </a:p>
          <a:p>
            <a:pPr>
              <a:buNone/>
            </a:pPr>
            <a:r>
              <a:rPr lang="ar-QA" sz="3600" b="1" dirty="0" smtClean="0"/>
              <a:t> هنيئاً لمن أضحى وأنت حبيبه</a:t>
            </a:r>
          </a:p>
          <a:p>
            <a:pPr>
              <a:buNone/>
            </a:pPr>
            <a:r>
              <a:rPr lang="ar-QA" sz="3600" b="1" dirty="0" smtClean="0"/>
              <a:t>                                ولو أن لوعات الغرام تذيبه..</a:t>
            </a:r>
          </a:p>
          <a:p>
            <a:pPr>
              <a:buNone/>
            </a:pPr>
            <a:r>
              <a:rPr lang="ar-QA" sz="3600" b="1" dirty="0" smtClean="0"/>
              <a:t> وطوبى لصب أنت ساكن سره</a:t>
            </a:r>
          </a:p>
          <a:p>
            <a:pPr>
              <a:buNone/>
            </a:pPr>
            <a:r>
              <a:rPr lang="ar-QA" sz="3600" b="1" dirty="0" smtClean="0"/>
              <a:t>                                 ولو بان عنه إلفه وقريبه..</a:t>
            </a:r>
            <a:endParaRPr lang="ar-QA" sz="36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ar-QA" sz="3600" b="1" dirty="0" smtClean="0"/>
              <a:t>فيا علة في الصدر أنت شفاؤها</a:t>
            </a:r>
          </a:p>
          <a:p>
            <a:pPr>
              <a:buNone/>
            </a:pPr>
            <a:r>
              <a:rPr lang="ar-QA" sz="3600" b="1" dirty="0" smtClean="0"/>
              <a:t>                          ويا مرضاً في القلب أنت طبيبه..</a:t>
            </a:r>
          </a:p>
          <a:p>
            <a:pPr>
              <a:buNone/>
            </a:pPr>
            <a:r>
              <a:rPr lang="ar-QA" sz="3600" b="1" dirty="0" smtClean="0"/>
              <a:t>عبيدك في باب الرجا متضرع</a:t>
            </a:r>
          </a:p>
          <a:p>
            <a:pPr>
              <a:buNone/>
            </a:pPr>
            <a:r>
              <a:rPr lang="ar-QA" sz="3600" b="1" dirty="0" smtClean="0"/>
              <a:t>                          إذا لم تجبه أنت من ذا يجيبه..</a:t>
            </a:r>
          </a:p>
          <a:p>
            <a:pPr>
              <a:buNone/>
            </a:pPr>
            <a:r>
              <a:rPr lang="ar-QA" sz="3600" b="1" dirty="0" smtClean="0"/>
              <a:t>تصدق على من ضاع منه زمانه</a:t>
            </a:r>
          </a:p>
          <a:p>
            <a:pPr>
              <a:buNone/>
            </a:pPr>
            <a:r>
              <a:rPr lang="ar-QA" sz="3600" b="1" dirty="0" smtClean="0"/>
              <a:t>                          وأوشك حتى لاح منه مشيبه..</a:t>
            </a:r>
            <a:endParaRPr lang="ar-QA" sz="36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pic>
        <p:nvPicPr>
          <p:cNvPr id="4" name="Content Placeholder 3" descr="1319485893951.gif"/>
          <p:cNvPicPr>
            <a:picLocks noGrp="1" noChangeAspect="1"/>
          </p:cNvPicPr>
          <p:nvPr>
            <p:ph idx="1"/>
          </p:nvPr>
        </p:nvPicPr>
        <p:blipFill>
          <a:blip r:embed="rId2" cstate="print"/>
          <a:stretch>
            <a:fillRect/>
          </a:stretch>
        </p:blipFill>
        <p:spPr>
          <a:xfrm>
            <a:off x="1259632" y="-99392"/>
            <a:ext cx="6912768" cy="6912768"/>
          </a:xfrm>
        </p:spPr>
      </p:pic>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88840"/>
            <a:ext cx="9324528" cy="5257800"/>
          </a:xfrm>
          <a:noFill/>
          <a:ln>
            <a:noFill/>
          </a:ln>
        </p:spPr>
        <p:txBody>
          <a:bodyPr>
            <a:normAutofit/>
          </a:bodyPr>
          <a:lstStyle/>
          <a:p>
            <a:pPr algn="ctr">
              <a:buNone/>
            </a:pPr>
            <a:r>
              <a:rPr lang="ar-QA" sz="4000" b="1" dirty="0" smtClean="0"/>
              <a:t>وأسباب محبة العباد لله إثنان..</a:t>
            </a:r>
          </a:p>
          <a:p>
            <a:pPr algn="ctr">
              <a:buNone/>
            </a:pPr>
            <a:endParaRPr lang="ar-QA" sz="4000" b="1" dirty="0" smtClean="0"/>
          </a:p>
          <a:p>
            <a:pPr>
              <a:buNone/>
            </a:pPr>
            <a:r>
              <a:rPr lang="ar-QA" sz="4000" b="1" dirty="0" smtClean="0">
                <a:solidFill>
                  <a:srgbClr val="FF0066"/>
                </a:solidFill>
              </a:rPr>
              <a:t>  </a:t>
            </a:r>
            <a:r>
              <a:rPr lang="ar-QA" sz="4000" b="1" u="sng" dirty="0" smtClean="0">
                <a:solidFill>
                  <a:srgbClr val="FF0066"/>
                </a:solidFill>
              </a:rPr>
              <a:t>أوصاف الله العظيمة</a:t>
            </a:r>
            <a:r>
              <a:rPr lang="ar-QA" sz="4000" b="1" dirty="0" smtClean="0">
                <a:solidFill>
                  <a:srgbClr val="FF0066"/>
                </a:solidFill>
              </a:rPr>
              <a:t>             </a:t>
            </a:r>
            <a:r>
              <a:rPr lang="ar-QA" sz="4000" b="1" u="sng" dirty="0" smtClean="0">
                <a:solidFill>
                  <a:srgbClr val="FF0066"/>
                </a:solidFill>
              </a:rPr>
              <a:t>نعمه الجليلة على خلقه </a:t>
            </a:r>
          </a:p>
          <a:p>
            <a:pPr>
              <a:buNone/>
            </a:pPr>
            <a:endParaRPr lang="ar-QA" sz="4000" b="1" u="sng" dirty="0" smtClean="0">
              <a:solidFill>
                <a:srgbClr val="FF0066"/>
              </a:solidFill>
            </a:endParaRPr>
          </a:p>
          <a:p>
            <a:pPr>
              <a:buNone/>
            </a:pPr>
            <a:endParaRPr lang="ar-QA" sz="4000" b="1" u="sng" dirty="0">
              <a:solidFill>
                <a:srgbClr val="FF0066"/>
              </a:solidFill>
            </a:endParaRP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sp>
        <p:nvSpPr>
          <p:cNvPr id="5" name="Left Brace 4"/>
          <p:cNvSpPr/>
          <p:nvPr/>
        </p:nvSpPr>
        <p:spPr>
          <a:xfrm rot="5400000">
            <a:off x="4356484" y="-466836"/>
            <a:ext cx="864096" cy="6840760"/>
          </a:xfrm>
          <a:prstGeom prst="leftBrac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rtlCol="1" anchor="ctr"/>
          <a:lstStyle/>
          <a:p>
            <a:pPr algn="ctr"/>
            <a:endParaRPr lang="ar-QA"/>
          </a:p>
        </p:txBody>
      </p:sp>
      <p:pic>
        <p:nvPicPr>
          <p:cNvPr id="6" name="صورة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600200"/>
            <a:ext cx="8568952" cy="4925144"/>
          </a:xfrm>
        </p:spPr>
        <p:txBody>
          <a:bodyPr>
            <a:noAutofit/>
          </a:bodyPr>
          <a:lstStyle/>
          <a:p>
            <a:pPr algn="ctr"/>
            <a:r>
              <a:rPr lang="ar-QA" sz="3600" b="1" u="sng" dirty="0" smtClean="0">
                <a:solidFill>
                  <a:srgbClr val="FF0066"/>
                </a:solidFill>
              </a:rPr>
              <a:t>أوصاف الله العظيمة تقتضي أنه أحق بمحبة العبد..</a:t>
            </a:r>
            <a:r>
              <a:rPr lang="ar-QA" sz="3600" b="1" dirty="0" smtClean="0"/>
              <a:t/>
            </a:r>
            <a:br>
              <a:rPr lang="ar-QA" sz="3600" b="1" dirty="0" smtClean="0"/>
            </a:br>
            <a:r>
              <a:rPr lang="ar-QA" sz="3600" b="1" dirty="0" smtClean="0"/>
              <a:t> تدبر أن لك رباً استوى على العرش يدبر أمر الممالك يأمر وينهى..يعز ويذل..له الملك كله..وله الحمد كله.. وبيده الخير كله..وإليه يرجع الأمر كله..قلوب العباد إليه مفضية..الغيب عنده شهادة..والسر عنده علانية..</a:t>
            </a:r>
          </a:p>
          <a:p>
            <a:pPr algn="ctr">
              <a:buNone/>
            </a:pPr>
            <a:r>
              <a:rPr lang="ar-QA" sz="3600" b="1" dirty="0" smtClean="0"/>
              <a:t>يعلم ما كان وما يكون..وما لم يكن لو كان كيف يكون..</a:t>
            </a:r>
          </a:p>
          <a:p>
            <a:pPr algn="ctr">
              <a:buNone/>
            </a:pPr>
            <a:r>
              <a:rPr lang="ar-QA" sz="3600" b="1" dirty="0" smtClean="0"/>
              <a:t>أحاط بجميع الأصوات وعلمها..على اختلاف لهجاتها..</a:t>
            </a:r>
          </a:p>
          <a:p>
            <a:pPr algn="ctr">
              <a:buNone/>
            </a:pPr>
            <a:r>
              <a:rPr lang="ar-QA" sz="3600" b="1" dirty="0" smtClean="0"/>
              <a:t>وعلى كثرة شكايتها وحاجتها..</a:t>
            </a:r>
            <a:endParaRPr lang="ar-QA" sz="36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03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51917"/>
            <a:ext cx="8229600" cy="4713387"/>
          </a:xfrm>
        </p:spPr>
        <p:txBody>
          <a:bodyPr>
            <a:noAutofit/>
          </a:bodyPr>
          <a:lstStyle/>
          <a:p>
            <a:pPr algn="ctr"/>
            <a:r>
              <a:rPr lang="ar-QA" sz="3600" b="1" dirty="0" smtClean="0"/>
              <a:t>لا يعجزه صوت عن صوت.. ولا يتبرم بكثرة ال</a:t>
            </a:r>
            <a:r>
              <a:rPr lang="ar-SA" sz="3600" b="1" dirty="0" smtClean="0"/>
              <a:t>سائلين</a:t>
            </a:r>
            <a:r>
              <a:rPr lang="ar-QA" sz="3600" b="1" dirty="0" smtClean="0"/>
              <a:t>.. أحاط بصره بجميع المرئيات.. </a:t>
            </a:r>
          </a:p>
          <a:p>
            <a:pPr algn="ctr">
              <a:buNone/>
            </a:pPr>
            <a:r>
              <a:rPr lang="ar-QA" sz="3600" b="1" dirty="0" smtClean="0"/>
              <a:t>ويرى دبيب النملة السوداء على الصخرة الصماء في الليلة الظلماء..</a:t>
            </a:r>
          </a:p>
          <a:p>
            <a:pPr algn="ctr"/>
            <a:r>
              <a:rPr lang="ar-QA" sz="3600" b="1" u="sng" dirty="0" smtClean="0">
                <a:solidFill>
                  <a:srgbClr val="FF0066"/>
                </a:solidFill>
              </a:rPr>
              <a:t>كل إنسان إذا خفته تهرب منه.. </a:t>
            </a:r>
          </a:p>
          <a:p>
            <a:pPr algn="ctr">
              <a:buNone/>
            </a:pPr>
            <a:r>
              <a:rPr lang="ar-QA" sz="3600" b="1" u="sng" dirty="0" smtClean="0">
                <a:solidFill>
                  <a:srgbClr val="FF0066"/>
                </a:solidFill>
              </a:rPr>
              <a:t>أما الله عز وجل فإنك إذا خفته تهرب إليه!!</a:t>
            </a:r>
          </a:p>
          <a:p>
            <a:pPr algn="ctr"/>
            <a:r>
              <a:rPr lang="ar-QA" sz="3600" b="1" dirty="0" smtClean="0"/>
              <a:t>فهو أرحم بهم من أمهاتهم..سبحانه فهو الحنان المنان صاحب العظمة والشأن..</a:t>
            </a:r>
            <a:endParaRPr lang="ar-QA" sz="3600" dirty="0"/>
          </a:p>
        </p:txBody>
      </p:sp>
      <p:sp>
        <p:nvSpPr>
          <p:cNvPr id="5"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031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9144" y="476672"/>
            <a:ext cx="8229600" cy="1143000"/>
          </a:xfrm>
        </p:spPr>
        <p:txBody>
          <a:bodyPr>
            <a:normAutofit/>
          </a:bodyPr>
          <a:lstStyle/>
          <a:p>
            <a:r>
              <a:rPr lang="ar-QA" sz="5400" b="1" u="sng" dirty="0" smtClean="0">
                <a:solidFill>
                  <a:srgbClr val="FF0066"/>
                </a:solidFill>
                <a:effectLst>
                  <a:outerShdw blurRad="38100" dist="38100" dir="2700000" algn="tl">
                    <a:srgbClr val="000000">
                      <a:alpha val="43137"/>
                    </a:srgbClr>
                  </a:outerShdw>
                </a:effectLst>
              </a:rPr>
              <a:t>حلاوة </a:t>
            </a:r>
            <a:r>
              <a:rPr lang="ar-QA" sz="5400" b="1" u="sng" dirty="0">
                <a:solidFill>
                  <a:srgbClr val="FF0066"/>
                </a:solidFill>
                <a:effectLst>
                  <a:outerShdw blurRad="38100" dist="38100" dir="2700000" algn="tl">
                    <a:srgbClr val="000000">
                      <a:alpha val="43137"/>
                    </a:srgbClr>
                  </a:outerShdw>
                </a:effectLst>
              </a:rPr>
              <a:t>الإيمان</a:t>
            </a:r>
          </a:p>
        </p:txBody>
      </p:sp>
      <p:sp>
        <p:nvSpPr>
          <p:cNvPr id="3" name="Content Placeholder 2"/>
          <p:cNvSpPr>
            <a:spLocks noGrp="1"/>
          </p:cNvSpPr>
          <p:nvPr>
            <p:ph idx="1"/>
          </p:nvPr>
        </p:nvSpPr>
        <p:spPr>
          <a:xfrm>
            <a:off x="457200" y="1800200"/>
            <a:ext cx="8229600" cy="5229200"/>
          </a:xfrm>
        </p:spPr>
        <p:txBody>
          <a:bodyPr>
            <a:normAutofit/>
          </a:bodyPr>
          <a:lstStyle/>
          <a:p>
            <a:pPr algn="ctr">
              <a:buNone/>
            </a:pPr>
            <a:r>
              <a:rPr lang="ar-QA" sz="4000" b="1" dirty="0"/>
              <a:t>الحياة في ظل الإيمان نعمة لا يعرفها إلا من ذاق حلاوتها </a:t>
            </a:r>
            <a:r>
              <a:rPr lang="ar-QA" sz="4000" b="1" dirty="0" smtClean="0"/>
              <a:t>وطعمها..</a:t>
            </a:r>
            <a:r>
              <a:rPr lang="ar-SA" sz="4000" b="1" dirty="0" smtClean="0"/>
              <a:t>((حديث حارثة ))</a:t>
            </a:r>
            <a:endParaRPr lang="ar-QA" sz="4000" b="1" dirty="0" smtClean="0"/>
          </a:p>
          <a:p>
            <a:pPr algn="ctr">
              <a:buNone/>
            </a:pPr>
            <a:r>
              <a:rPr lang="ar-QA" sz="4000" b="1" dirty="0" smtClean="0"/>
              <a:t> إذ </a:t>
            </a:r>
            <a:r>
              <a:rPr lang="ar-QA" sz="4000" b="1" dirty="0"/>
              <a:t>إنه أفضل الأعمال المقربة من الله عز </a:t>
            </a:r>
            <a:r>
              <a:rPr lang="ar-QA" sz="4000" b="1" dirty="0" smtClean="0"/>
              <a:t>وجل..</a:t>
            </a:r>
            <a:br>
              <a:rPr lang="ar-QA" sz="4000" b="1" dirty="0" smtClean="0"/>
            </a:br>
            <a:r>
              <a:rPr lang="ar-QA" sz="4000" b="1" dirty="0" smtClean="0"/>
              <a:t> </a:t>
            </a:r>
            <a:r>
              <a:rPr lang="ar-QA" sz="4000" b="1" dirty="0"/>
              <a:t>ومن أجله بعثت </a:t>
            </a:r>
            <a:r>
              <a:rPr lang="ar-QA" sz="4000" b="1" dirty="0" smtClean="0"/>
              <a:t>الرسل.. </a:t>
            </a:r>
            <a:r>
              <a:rPr lang="ar-QA" sz="4000" b="1" dirty="0"/>
              <a:t>وأنزلت </a:t>
            </a:r>
            <a:r>
              <a:rPr lang="ar-QA" sz="4000" b="1" dirty="0" smtClean="0"/>
              <a:t>الكتب..</a:t>
            </a:r>
          </a:p>
          <a:p>
            <a:pPr algn="ctr">
              <a:buNone/>
            </a:pPr>
            <a:r>
              <a:rPr lang="ar-QA" sz="4000" b="1" dirty="0" smtClean="0"/>
              <a:t> </a:t>
            </a:r>
            <a:r>
              <a:rPr lang="ar-QA" sz="4000" b="1" dirty="0"/>
              <a:t>وقام سوق الجنة </a:t>
            </a:r>
            <a:r>
              <a:rPr lang="ar-QA" sz="4000" b="1" dirty="0" smtClean="0"/>
              <a:t>والنار.. </a:t>
            </a:r>
          </a:p>
          <a:p>
            <a:pPr algn="ctr">
              <a:buNone/>
            </a:pPr>
            <a:r>
              <a:rPr lang="ar-QA" sz="4000" b="1" dirty="0" smtClean="0"/>
              <a:t> وبه </a:t>
            </a:r>
            <a:r>
              <a:rPr lang="ar-QA" sz="4000" b="1" dirty="0"/>
              <a:t>تتفاضل الأعمال عند الله عز وجل</a:t>
            </a:r>
            <a:r>
              <a:rPr lang="ar-QA" sz="4000" b="1" dirty="0" smtClean="0"/>
              <a:t>..</a:t>
            </a:r>
            <a:endParaRPr lang="ar-QA" sz="4000" dirty="0"/>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340768"/>
            <a:ext cx="8568952" cy="5401816"/>
          </a:xfrm>
        </p:spPr>
        <p:txBody>
          <a:bodyPr>
            <a:noAutofit/>
          </a:bodyPr>
          <a:lstStyle/>
          <a:p>
            <a:pPr algn="ctr"/>
            <a:r>
              <a:rPr lang="ar-QA" sz="3600" b="1" u="sng" dirty="0" smtClean="0">
                <a:solidFill>
                  <a:srgbClr val="FF0066"/>
                </a:solidFill>
              </a:rPr>
              <a:t>نعم الله سبحانه على خلقه سبب لمحبة العباد له..</a:t>
            </a:r>
          </a:p>
          <a:p>
            <a:pPr algn="ctr">
              <a:buNone/>
            </a:pPr>
            <a:r>
              <a:rPr lang="ar-QA" sz="3600" b="1" dirty="0" smtClean="0"/>
              <a:t>فالبشر يحب كل متفضل عليه..وهو صاحب الفضل العظيم..</a:t>
            </a:r>
          </a:p>
          <a:p>
            <a:pPr algn="ctr">
              <a:buNone/>
            </a:pPr>
            <a:r>
              <a:rPr lang="ar-QA" sz="3600" b="1" dirty="0" smtClean="0"/>
              <a:t>( وَإِنْ تَعُدُّوا نِعْمَةَ اللَّهِ لا تُحْصُوهَا )</a:t>
            </a:r>
          </a:p>
          <a:p>
            <a:pPr algn="ctr">
              <a:buNone/>
            </a:pPr>
            <a:r>
              <a:rPr lang="ar-QA" sz="3600" b="1" u="sng" dirty="0" smtClean="0">
                <a:solidFill>
                  <a:srgbClr val="FF0066"/>
                </a:solidFill>
              </a:rPr>
              <a:t>وقال تعالى:</a:t>
            </a:r>
          </a:p>
          <a:p>
            <a:pPr algn="ctr">
              <a:buNone/>
            </a:pPr>
            <a:r>
              <a:rPr lang="ar-QA" sz="3600" b="1" dirty="0" smtClean="0"/>
              <a:t>( وَلَهُ مَا سَكَنَ فِي اللَّيْلِ وَالنَّهَارِ وَهُوَ السَّمِيعُ الْعَلِيمُ * قُلْ أَغَيْرَ اللَّهِ أَتَّخِذُ وَلِيًّا فَاطِرِ السَّمَوَاتِ وَالأَرْضِ وَهُوَ يُطْعِمُ وَلا يُطْعَمُ قُلْ إِنِّي أُمِرْتُ أَنْ أَكُونَ أَوَّلَ مَنْ أَسْلَمَ وَلا تَكُونَنَّ مِنَ الْمُشْرِكِينَ )</a:t>
            </a:r>
            <a:endParaRPr lang="ar-QA" sz="36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02624"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7413"/>
            <a:ext cx="8229600" cy="4525963"/>
          </a:xfrm>
        </p:spPr>
        <p:txBody>
          <a:bodyPr>
            <a:normAutofit/>
          </a:bodyPr>
          <a:lstStyle/>
          <a:p>
            <a:pPr algn="ctr">
              <a:buNone/>
            </a:pPr>
            <a:r>
              <a:rPr lang="ar-QA" sz="6000" b="1" dirty="0" smtClean="0">
                <a:solidFill>
                  <a:srgbClr val="FF0066"/>
                </a:solidFill>
              </a:rPr>
              <a:t>ولنتأمل عظمة الله سبحانه في هذا الحديث القدسي العظيم..</a:t>
            </a:r>
            <a:endParaRPr lang="ar-QA" sz="6000" b="1" dirty="0">
              <a:solidFill>
                <a:srgbClr val="FF0066"/>
              </a:solidFill>
            </a:endParaRP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628800"/>
            <a:ext cx="8507288" cy="5256584"/>
          </a:xfrm>
        </p:spPr>
        <p:txBody>
          <a:bodyPr>
            <a:noAutofit/>
          </a:bodyPr>
          <a:lstStyle/>
          <a:p>
            <a:pPr algn="ctr"/>
            <a:r>
              <a:rPr lang="ar-QA" b="1" u="sng" dirty="0" smtClean="0">
                <a:solidFill>
                  <a:srgbClr val="FF0066"/>
                </a:solidFill>
              </a:rPr>
              <a:t>عَنْ أَبِي ذَرٍّ رَضِيَ الله عَنْهُ، عَنِ النَّبِيِّ صَلَّى اللَّهُ عَلَيْهِ وَسَلَّمَ فِيمَا رَوَى عَنْ اللَّهِ تَبَارَكَ وَتَعَالَى أَنَّهُ قَالَ:</a:t>
            </a:r>
          </a:p>
          <a:p>
            <a:pPr algn="ctr">
              <a:buNone/>
            </a:pPr>
            <a:r>
              <a:rPr lang="ar-QA" sz="1400" b="1" u="sng" dirty="0" smtClean="0">
                <a:solidFill>
                  <a:srgbClr val="FF0066"/>
                </a:solidFill>
              </a:rPr>
              <a:t> </a:t>
            </a:r>
            <a:r>
              <a:rPr lang="ar-QA" b="1" dirty="0" smtClean="0"/>
              <a:t/>
            </a:r>
            <a:br>
              <a:rPr lang="ar-QA" b="1" dirty="0" smtClean="0"/>
            </a:br>
            <a:r>
              <a:rPr lang="ar-QA" b="1" dirty="0" smtClean="0"/>
              <a:t>يَا عِبَادِي إِنِّي حَرَّمْتُ الظُّلْمَ عَلَى نَفْسِي وَجَعَلْتُهُ بَيْنَكُمْ مُحَرَّمًا فَلَا تَظَالَمُوا ،</a:t>
            </a:r>
            <a:br>
              <a:rPr lang="ar-QA" b="1" dirty="0" smtClean="0"/>
            </a:br>
            <a:r>
              <a:rPr lang="ar-QA" b="1" dirty="0" smtClean="0"/>
              <a:t>يَا عِبَادِي كُلُّكُمْ ضَالٌّ إِلَّا مَنْ هَدَيْتُهُ فَاسْتَهْدُونِي أَهْدِكُمْ ،</a:t>
            </a:r>
            <a:br>
              <a:rPr lang="ar-QA" b="1" dirty="0" smtClean="0"/>
            </a:br>
            <a:r>
              <a:rPr lang="ar-QA" b="1" dirty="0" smtClean="0"/>
              <a:t>يَا عِبَادِي كُلُّكُمْ جَائِعٌ إِلَّا مَنْ أَطْعَمْتُهُ فَاسْتَطْعِمُونِي أُطْعِمْكُمْ ،</a:t>
            </a:r>
            <a:br>
              <a:rPr lang="ar-QA" b="1" dirty="0" smtClean="0"/>
            </a:br>
            <a:r>
              <a:rPr lang="ar-QA" b="1" dirty="0" smtClean="0"/>
              <a:t>يَا عِبَادِي كُلُّكُمْ عَارٍ إِلَّا مَنْ كَسَوْتُهُ فَاسْتَكْسُونِي أَكْسُكُمْ ،</a:t>
            </a:r>
            <a:br>
              <a:rPr lang="ar-QA" b="1" dirty="0" smtClean="0"/>
            </a:br>
            <a:r>
              <a:rPr lang="ar-QA" b="1" dirty="0" smtClean="0"/>
              <a:t>يَا عِبَادِي إِنَّكُمْ تُخْطِئُونَ بِاللَّيْلِ وَالنَّهَارِ وَأَنَا أَغْفِرُ الذُّنُوبَ جَمِيعًا فَاسْتَغْفِرُونِي أَغْفِرْ لَكُمْ </a:t>
            </a: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ctr">
              <a:buNone/>
            </a:pPr>
            <a:r>
              <a:rPr lang="ar-QA" sz="3600" b="1" dirty="0" smtClean="0"/>
              <a:t>يَا عِبَادِي إِنَّكُمْ لَنْ تَبْلُغُوا ضَرِّي فَتَضُرُّونِي وَلَنْ تَبْلُغُوا نَفْعِي فَتَنْفَعُونِي،</a:t>
            </a:r>
            <a:br>
              <a:rPr lang="ar-QA" sz="3600" b="1" dirty="0" smtClean="0"/>
            </a:br>
            <a:r>
              <a:rPr lang="ar-QA" sz="3600" b="1" dirty="0" smtClean="0"/>
              <a:t>يَا عِبَادِي لَوْ أَنَّ أَوَّلَكُمْ وَآخِرَكُمْ وَإِنْسَكُمْ وَجِنَّكُمْ كَانُوا عَلَى أَتْقَى قَلْبِ رَجُلٍ وَاحِدٍ مِنْكُمْ مَا زَادَ ذَلِكَ فِي مُلْكِي شَيْئًا ،</a:t>
            </a:r>
            <a:br>
              <a:rPr lang="ar-QA" sz="3600" b="1" dirty="0" smtClean="0"/>
            </a:br>
            <a:r>
              <a:rPr lang="ar-QA" sz="3600" b="1" dirty="0" smtClean="0"/>
              <a:t>يَا عِبَادِي لَوْ أَنَّ أَوَّلَكُمْ وَآخِرَكُمْ وَإِنْسَكُمْ وَجِنَّكُمْ كَانُوا عَلَى أَفْجَرِ قَلْبِ رَجُلٍ وَاحِدٍ مَا نَقَصَ ذَلِكَ مِنْ مُلْكِي شَيْئًا ،</a:t>
            </a:r>
            <a:br>
              <a:rPr lang="ar-QA" sz="3600" b="1" dirty="0" smtClean="0"/>
            </a:br>
            <a:endParaRPr lang="ar-QA" sz="3600" b="1" dirty="0" smtClean="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00200"/>
            <a:ext cx="8229600" cy="5589240"/>
          </a:xfrm>
        </p:spPr>
        <p:txBody>
          <a:bodyPr>
            <a:normAutofit/>
          </a:bodyPr>
          <a:lstStyle/>
          <a:p>
            <a:pPr algn="ctr">
              <a:buNone/>
            </a:pPr>
            <a:r>
              <a:rPr lang="ar-QA" sz="3600" b="1" dirty="0" smtClean="0"/>
              <a:t>يَا عِبَادِي لَوْ أَنَّ أَوَّلَكُمْ وَآخِرَكُمْ وَإِنْسَكُمْ وَجِنَّكُمْ قَامُوا فِي صَعِيدٍ وَاحِدٍ فَسَأَلُونِي فَأَعْطَيْتُ كُلَّ إِنْسَانٍ مَسْأَلَتَهُ مَا نَقَصَ ذَلِكَ مِمَّا عِنْدِي إِلَّا كَمَا يَنْقُصُ الْمِخْيَطُ إِذَا أُدْخِلَ الْبَحْرَ ،</a:t>
            </a:r>
            <a:br>
              <a:rPr lang="ar-QA" sz="3600" b="1" dirty="0" smtClean="0"/>
            </a:br>
            <a:r>
              <a:rPr lang="ar-QA" sz="3600" b="1" dirty="0" smtClean="0"/>
              <a:t>يَا عِبَادِي إِنَّمَا هِيَ أَعْمَالُكُمْ أُحْصِيهَا لَكُمْ ثُمَّ أُوَفِّيكُمْ إِيَّاهَا فَمَنْ وَجَدَ خَيْرًا فَلْيَحْمَدْ اللَّهَ وَمَنْ وَجَدَ غَيْرَ ذَلِكَ فَلَا يَلُومَنَّ إِلَّا نَفْسَهُ".</a:t>
            </a:r>
            <a:br>
              <a:rPr lang="ar-QA" sz="3600" b="1" dirty="0" smtClean="0"/>
            </a:br>
            <a:endParaRPr lang="ar-QA" sz="3600" b="1" dirty="0" smtClean="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5069160"/>
          </a:xfrm>
        </p:spPr>
        <p:txBody>
          <a:bodyPr>
            <a:normAutofit/>
          </a:bodyPr>
          <a:lstStyle/>
          <a:p>
            <a:pPr algn="ctr">
              <a:buNone/>
            </a:pPr>
            <a:r>
              <a:rPr lang="ar-QA" sz="6000" b="1" dirty="0" smtClean="0"/>
              <a:t>هل إستشعرت هذا النداء..</a:t>
            </a:r>
          </a:p>
          <a:p>
            <a:pPr algn="ctr">
              <a:buNone/>
            </a:pPr>
            <a:r>
              <a:rPr lang="ar-QA" sz="6000" b="1" dirty="0" smtClean="0">
                <a:solidFill>
                  <a:srgbClr val="FF0066"/>
                </a:solidFill>
              </a:rPr>
              <a:t>ياعبادي!!</a:t>
            </a:r>
          </a:p>
          <a:p>
            <a:pPr algn="ctr">
              <a:buNone/>
            </a:pPr>
            <a:r>
              <a:rPr lang="ar-QA" sz="6000" b="1" dirty="0" smtClean="0">
                <a:solidFill>
                  <a:srgbClr val="FF0066"/>
                </a:solidFill>
              </a:rPr>
              <a:t>يا الله!!</a:t>
            </a:r>
            <a:r>
              <a:rPr lang="ar-QA" sz="6000" b="1" dirty="0" smtClean="0"/>
              <a:t/>
            </a:r>
            <a:br>
              <a:rPr lang="ar-QA" sz="6000" b="1" dirty="0" smtClean="0"/>
            </a:br>
            <a:r>
              <a:rPr lang="ar-QA" sz="6000" b="1" dirty="0" smtClean="0"/>
              <a:t>سبحانه هو الودود بنا رغم معاصينا وزلاتنا..</a:t>
            </a:r>
          </a:p>
          <a:p>
            <a:endParaRPr lang="ar-QA" sz="60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0667" y="6165304"/>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5445224"/>
          </a:xfrm>
        </p:spPr>
        <p:txBody>
          <a:bodyPr>
            <a:noAutofit/>
          </a:bodyPr>
          <a:lstStyle/>
          <a:p>
            <a:pPr algn="ctr">
              <a:buNone/>
            </a:pPr>
            <a:r>
              <a:rPr lang="ar-QA" sz="3600" b="1" dirty="0" smtClean="0"/>
              <a:t>فسبحانه نعمه على عباده لا يحصيها العدد..</a:t>
            </a:r>
          </a:p>
          <a:p>
            <a:pPr algn="ctr">
              <a:buNone/>
            </a:pPr>
            <a:r>
              <a:rPr lang="ar-QA" sz="3600" b="1" dirty="0" smtClean="0"/>
              <a:t> ولا يحيط بعددها غيره أحد..</a:t>
            </a:r>
          </a:p>
          <a:p>
            <a:pPr algn="ctr">
              <a:buNone/>
            </a:pPr>
            <a:r>
              <a:rPr lang="ar-QA" sz="3600" b="1" dirty="0" smtClean="0"/>
              <a:t>أعدهم وخلقهم في أحسن تكوين..</a:t>
            </a:r>
          </a:p>
          <a:p>
            <a:pPr algn="ctr">
              <a:buNone/>
            </a:pPr>
            <a:r>
              <a:rPr lang="ar-QA" sz="3600" b="1" dirty="0" smtClean="0"/>
              <a:t>وأمدهم بالخير العميم..</a:t>
            </a:r>
            <a:br>
              <a:rPr lang="ar-QA" sz="3600" b="1" dirty="0" smtClean="0"/>
            </a:br>
            <a:r>
              <a:rPr lang="ar-QA" sz="3600" b="1" dirty="0" smtClean="0"/>
              <a:t>وأرسل اليهم الرسل لهدايتهم إلى الطريق المستقيم..</a:t>
            </a:r>
            <a:br>
              <a:rPr lang="ar-QA" sz="3600" b="1" dirty="0" smtClean="0"/>
            </a:br>
            <a:r>
              <a:rPr lang="ar-QA" sz="3600" b="1" dirty="0" smtClean="0"/>
              <a:t>فأرشدهم إلى طاعته..</a:t>
            </a:r>
          </a:p>
          <a:p>
            <a:pPr algn="ctr">
              <a:buNone/>
            </a:pPr>
            <a:r>
              <a:rPr lang="ar-QA" sz="3600" b="1" dirty="0" smtClean="0"/>
              <a:t>ونهاهم عن معصيته..</a:t>
            </a:r>
          </a:p>
          <a:p>
            <a:pPr algn="ctr">
              <a:buNone/>
            </a:pPr>
            <a:r>
              <a:rPr lang="ar-QA" sz="3600" b="1" dirty="0" smtClean="0"/>
              <a:t>وهذه أفضل النعم التي أنعم بها الله على عباده.. </a:t>
            </a:r>
            <a:br>
              <a:rPr lang="ar-QA" sz="3600" b="1" dirty="0" smtClean="0"/>
            </a:br>
            <a:endParaRPr lang="ar-QA" sz="3600" b="1" dirty="0" smtClean="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sp>
        <p:nvSpPr>
          <p:cNvPr id="5" name="Content Placeholder 2"/>
          <p:cNvSpPr txBox="1">
            <a:spLocks/>
          </p:cNvSpPr>
          <p:nvPr/>
        </p:nvSpPr>
        <p:spPr>
          <a:xfrm>
            <a:off x="457200" y="1556792"/>
            <a:ext cx="8229600" cy="5257800"/>
          </a:xfrm>
          <a:prstGeom prst="rect">
            <a:avLst/>
          </a:prstGeom>
        </p:spPr>
        <p:txBody>
          <a:bodyPr vert="horz" lIns="91440" tIns="45720" rIns="91440" bIns="45720" rtlCol="1">
            <a:noAutofit/>
          </a:bodyPr>
          <a:lstStyle/>
          <a:p>
            <a:pPr marL="342900" marR="0" lvl="0" indent="-342900" algn="ctr" defTabSz="914400" rtl="1" eaLnBrk="1" fontAlgn="auto" latinLnBrk="0" hangingPunct="1">
              <a:lnSpc>
                <a:spcPct val="100000"/>
              </a:lnSpc>
              <a:spcBef>
                <a:spcPct val="20000"/>
              </a:spcBef>
              <a:spcAft>
                <a:spcPts val="0"/>
              </a:spcAft>
              <a:buClrTx/>
              <a:buSzTx/>
              <a:buFont typeface="Arial" pitchFamily="34" charset="0"/>
              <a:buChar char="•"/>
              <a:tabLst/>
              <a:defRPr/>
            </a:pPr>
            <a:endParaRPr kumimoji="0" lang="ar-QA" sz="3600" b="0" i="0" u="none" strike="noStrike" kern="1200" cap="none" spc="0" normalizeH="0" baseline="0" noProof="0" dirty="0">
              <a:ln>
                <a:noFill/>
              </a:ln>
              <a:solidFill>
                <a:schemeClr val="tx1"/>
              </a:solidFill>
              <a:effectLst/>
              <a:uLnTx/>
              <a:uFillTx/>
              <a:latin typeface="+mn-lt"/>
              <a:ea typeface="+mn-ea"/>
              <a:cs typeface="+mn-cs"/>
            </a:endParaRPr>
          </a:p>
        </p:txBody>
      </p:sp>
      <p:pic>
        <p:nvPicPr>
          <p:cNvPr id="6" name="صورة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4843" y="6021288"/>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9010328" cy="4925144"/>
          </a:xfrm>
        </p:spPr>
        <p:txBody>
          <a:bodyPr>
            <a:normAutofit/>
          </a:bodyPr>
          <a:lstStyle/>
          <a:p>
            <a:pPr algn="ctr">
              <a:buNone/>
            </a:pPr>
            <a:r>
              <a:rPr lang="ar-QA" sz="4400" b="1" u="sng" dirty="0" smtClean="0">
                <a:solidFill>
                  <a:srgbClr val="FF0066"/>
                </a:solidFill>
              </a:rPr>
              <a:t>قال تعالى :</a:t>
            </a:r>
          </a:p>
          <a:p>
            <a:pPr algn="ctr">
              <a:buNone/>
            </a:pPr>
            <a:r>
              <a:rPr lang="ar-QA" sz="4400" b="1" dirty="0" smtClean="0"/>
              <a:t>( هُوَ الَّذِي يُنَزِّلُ عَلَى عَبْدِهِ آيَاتٍ بَيِّنَاتٍ لِيُخْرِجَكُم</a:t>
            </a:r>
          </a:p>
          <a:p>
            <a:pPr algn="ctr">
              <a:buNone/>
            </a:pPr>
            <a:r>
              <a:rPr lang="ar-QA" sz="4400" b="1" dirty="0" smtClean="0"/>
              <a:t>مِّنَ الظُّلُمَاتِ إِلَى النُّورِ وَإِنَّ اللَّهَ بِكُمْ لَرَؤُوفٌ رَّحِيمٌ)</a:t>
            </a:r>
          </a:p>
          <a:p>
            <a:pPr algn="ctr">
              <a:buNone/>
            </a:pPr>
            <a:r>
              <a:rPr lang="ar-QA" sz="4400" b="1" dirty="0" smtClean="0">
                <a:solidFill>
                  <a:srgbClr val="FF0066"/>
                </a:solidFill>
              </a:rPr>
              <a:t>فهل هذه النعم جميعها لاتكفينا لحبه سبحانه؟</a:t>
            </a:r>
          </a:p>
          <a:p>
            <a:pPr algn="ctr">
              <a:buNone/>
            </a:pPr>
            <a:r>
              <a:rPr lang="ar-QA" sz="4400" b="1" dirty="0" smtClean="0">
                <a:solidFill>
                  <a:srgbClr val="FF0066"/>
                </a:solidFill>
              </a:rPr>
              <a:t>والأقبال عليه؟</a:t>
            </a:r>
            <a:br>
              <a:rPr lang="ar-QA" sz="4400" b="1" dirty="0" smtClean="0">
                <a:solidFill>
                  <a:srgbClr val="FF0066"/>
                </a:solidFill>
              </a:rPr>
            </a:br>
            <a:r>
              <a:rPr lang="ar-QA" sz="4400" b="1" dirty="0" smtClean="0">
                <a:solidFill>
                  <a:srgbClr val="FF0066"/>
                </a:solidFill>
              </a:rPr>
              <a:t>وعبادته حق العبادة؟</a:t>
            </a:r>
            <a:endParaRPr lang="ar-QA" sz="4400" b="1" dirty="0">
              <a:solidFill>
                <a:srgbClr val="FF0066"/>
              </a:solidFill>
            </a:endParaRP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0667" y="6116041"/>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pic>
        <p:nvPicPr>
          <p:cNvPr id="4" name="Content Placeholder 3" descr="4234082_max.jpg"/>
          <p:cNvPicPr>
            <a:picLocks noGrp="1" noChangeAspect="1"/>
          </p:cNvPicPr>
          <p:nvPr>
            <p:ph idx="1"/>
          </p:nvPr>
        </p:nvPicPr>
        <p:blipFill>
          <a:blip r:embed="rId2" cstate="print"/>
          <a:stretch>
            <a:fillRect/>
          </a:stretch>
        </p:blipFill>
        <p:spPr>
          <a:xfrm>
            <a:off x="0" y="-27384"/>
            <a:ext cx="9364230" cy="6885384"/>
          </a:xfrm>
        </p:spPr>
      </p:pic>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60043" y="6093296"/>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556792"/>
            <a:ext cx="8820472" cy="5445224"/>
          </a:xfrm>
        </p:spPr>
        <p:txBody>
          <a:bodyPr>
            <a:noAutofit/>
          </a:bodyPr>
          <a:lstStyle/>
          <a:p>
            <a:pPr algn="just">
              <a:buNone/>
            </a:pPr>
            <a:r>
              <a:rPr lang="ar-SA" sz="3000" b="1" dirty="0" smtClean="0">
                <a:solidFill>
                  <a:srgbClr val="0000FF"/>
                </a:solidFill>
              </a:rPr>
              <a:t>قل للطبيب تخطفته يد الردى </a:t>
            </a:r>
            <a:r>
              <a:rPr lang="ar-QA" sz="3000" b="1" dirty="0" smtClean="0">
                <a:solidFill>
                  <a:srgbClr val="0000FF"/>
                </a:solidFill>
              </a:rPr>
              <a:t>            </a:t>
            </a:r>
            <a:r>
              <a:rPr lang="ar-SA" sz="3000" b="1" dirty="0" smtClean="0">
                <a:solidFill>
                  <a:srgbClr val="0000FF"/>
                </a:solidFill>
              </a:rPr>
              <a:t> ياشافي الأمراض مـن أرداكـا؟</a:t>
            </a:r>
            <a:endParaRPr lang="ar-QA" sz="3000" b="1" dirty="0" smtClean="0">
              <a:solidFill>
                <a:srgbClr val="0000FF"/>
              </a:solidFill>
            </a:endParaRPr>
          </a:p>
          <a:p>
            <a:pPr algn="just">
              <a:buNone/>
            </a:pPr>
            <a:r>
              <a:rPr lang="ar-SA" sz="3000" b="1" dirty="0" smtClean="0">
                <a:solidFill>
                  <a:srgbClr val="0000FF"/>
                </a:solidFill>
              </a:rPr>
              <a:t>قل للمريض نجا وعوفي بعد ما </a:t>
            </a:r>
            <a:r>
              <a:rPr lang="ar-QA" sz="3000" b="1" dirty="0" smtClean="0">
                <a:solidFill>
                  <a:srgbClr val="0000FF"/>
                </a:solidFill>
              </a:rPr>
              <a:t>        </a:t>
            </a:r>
            <a:r>
              <a:rPr lang="ar-SA" sz="3000" b="1" dirty="0" smtClean="0">
                <a:solidFill>
                  <a:srgbClr val="0000FF"/>
                </a:solidFill>
              </a:rPr>
              <a:t> عجزت فنون الطب:من عافاكا؟</a:t>
            </a:r>
            <a:endParaRPr lang="ar-QA" sz="3000" b="1" dirty="0" smtClean="0">
              <a:solidFill>
                <a:srgbClr val="0000FF"/>
              </a:solidFill>
            </a:endParaRPr>
          </a:p>
          <a:p>
            <a:pPr algn="just">
              <a:buNone/>
            </a:pPr>
            <a:r>
              <a:rPr lang="ar-SA" sz="3000" b="1" dirty="0" smtClean="0">
                <a:solidFill>
                  <a:srgbClr val="0000FF"/>
                </a:solidFill>
              </a:rPr>
              <a:t>قل للصحيح يموت لا من علة </a:t>
            </a:r>
            <a:r>
              <a:rPr lang="ar-QA" sz="3000" b="1" dirty="0" smtClean="0">
                <a:solidFill>
                  <a:srgbClr val="0000FF"/>
                </a:solidFill>
              </a:rPr>
              <a:t>          </a:t>
            </a:r>
            <a:r>
              <a:rPr lang="ar-SA" sz="3000" b="1" dirty="0" smtClean="0">
                <a:solidFill>
                  <a:srgbClr val="0000FF"/>
                </a:solidFill>
              </a:rPr>
              <a:t> مـن بالمنايـا ياصحيـح دهاكـا؟</a:t>
            </a:r>
            <a:endParaRPr lang="ar-QA" sz="3000" b="1" dirty="0" smtClean="0">
              <a:solidFill>
                <a:srgbClr val="0000FF"/>
              </a:solidFill>
            </a:endParaRPr>
          </a:p>
          <a:p>
            <a:pPr algn="just">
              <a:buNone/>
            </a:pPr>
            <a:r>
              <a:rPr lang="ar-SA" sz="3000" b="1" dirty="0" smtClean="0">
                <a:solidFill>
                  <a:srgbClr val="0000FF"/>
                </a:solidFill>
              </a:rPr>
              <a:t>قل للبصير وكان يحذر حفرة </a:t>
            </a:r>
            <a:r>
              <a:rPr lang="ar-QA" sz="3000" b="1" dirty="0" smtClean="0">
                <a:solidFill>
                  <a:srgbClr val="0000FF"/>
                </a:solidFill>
              </a:rPr>
              <a:t>            </a:t>
            </a:r>
            <a:r>
              <a:rPr lang="ar-SA" sz="3000" b="1" dirty="0" smtClean="0">
                <a:solidFill>
                  <a:srgbClr val="0000FF"/>
                </a:solidFill>
              </a:rPr>
              <a:t>فهوى بها مـن ذا الـذي أهواكـا؟</a:t>
            </a:r>
            <a:endParaRPr lang="ar-QA" sz="3000" b="1" dirty="0" smtClean="0">
              <a:solidFill>
                <a:srgbClr val="0000FF"/>
              </a:solidFill>
            </a:endParaRPr>
          </a:p>
          <a:p>
            <a:pPr algn="just">
              <a:buNone/>
            </a:pPr>
            <a:r>
              <a:rPr lang="ar-SA" sz="3000" b="1" dirty="0" smtClean="0">
                <a:solidFill>
                  <a:srgbClr val="0000FF"/>
                </a:solidFill>
              </a:rPr>
              <a:t>بل سائل الأعمى خطا بين الزَّحام </a:t>
            </a:r>
            <a:r>
              <a:rPr lang="ar-QA" sz="3000" b="1" dirty="0" smtClean="0">
                <a:solidFill>
                  <a:srgbClr val="0000FF"/>
                </a:solidFill>
              </a:rPr>
              <a:t>      </a:t>
            </a:r>
            <a:r>
              <a:rPr lang="ar-SA" sz="3000" b="1" dirty="0" smtClean="0">
                <a:solidFill>
                  <a:srgbClr val="0000FF"/>
                </a:solidFill>
              </a:rPr>
              <a:t> بلا اصطدام:من يقود خطاكا؟</a:t>
            </a:r>
            <a:endParaRPr lang="ar-QA" sz="3000" b="1" dirty="0" smtClean="0">
              <a:solidFill>
                <a:srgbClr val="0000FF"/>
              </a:solidFill>
            </a:endParaRPr>
          </a:p>
          <a:p>
            <a:pPr algn="just">
              <a:buNone/>
            </a:pPr>
            <a:r>
              <a:rPr lang="ar-SA" sz="3000" b="1" dirty="0" smtClean="0">
                <a:solidFill>
                  <a:srgbClr val="0000FF"/>
                </a:solidFill>
              </a:rPr>
              <a:t>قل للجنين يعيش معزولا بلا </a:t>
            </a:r>
            <a:r>
              <a:rPr lang="ar-QA" sz="3000" b="1" dirty="0" smtClean="0">
                <a:solidFill>
                  <a:srgbClr val="0000FF"/>
                </a:solidFill>
              </a:rPr>
              <a:t>             </a:t>
            </a:r>
            <a:r>
              <a:rPr lang="ar-SA" sz="3000" b="1" dirty="0" smtClean="0">
                <a:solidFill>
                  <a:srgbClr val="0000FF"/>
                </a:solidFill>
              </a:rPr>
              <a:t>راع ومرعـى مالـذي يرعاكـا؟ </a:t>
            </a:r>
            <a:endParaRPr lang="ar-QA" sz="3000" b="1" dirty="0" smtClean="0">
              <a:solidFill>
                <a:srgbClr val="0000FF"/>
              </a:solidFill>
            </a:endParaRPr>
          </a:p>
          <a:p>
            <a:pPr algn="just">
              <a:buNone/>
            </a:pPr>
            <a:r>
              <a:rPr lang="ar-SA" sz="3000" b="1" dirty="0" smtClean="0">
                <a:solidFill>
                  <a:srgbClr val="0000FF"/>
                </a:solidFill>
              </a:rPr>
              <a:t>وإذا ترى الثعبان ينفث سمه </a:t>
            </a:r>
            <a:r>
              <a:rPr lang="ar-QA" sz="3000" b="1" dirty="0" smtClean="0">
                <a:solidFill>
                  <a:srgbClr val="0000FF"/>
                </a:solidFill>
              </a:rPr>
              <a:t>           </a:t>
            </a:r>
            <a:r>
              <a:rPr lang="ar-SA" sz="3000" b="1" dirty="0" smtClean="0">
                <a:solidFill>
                  <a:srgbClr val="0000FF"/>
                </a:solidFill>
              </a:rPr>
              <a:t> فاسأله:من ذا بالسمـوم حشاكـا؟</a:t>
            </a:r>
            <a:endParaRPr lang="ar-QA" sz="3000" b="1" dirty="0" smtClean="0">
              <a:solidFill>
                <a:srgbClr val="0000FF"/>
              </a:solidFill>
            </a:endParaRPr>
          </a:p>
          <a:p>
            <a:pPr algn="just">
              <a:buNone/>
            </a:pPr>
            <a:r>
              <a:rPr lang="ar-SA" sz="3000" b="1" dirty="0" smtClean="0">
                <a:solidFill>
                  <a:srgbClr val="0000FF"/>
                </a:solidFill>
              </a:rPr>
              <a:t>وأسأله كيف تعيش ياثعبان أو </a:t>
            </a:r>
            <a:r>
              <a:rPr lang="ar-QA" sz="3000" b="1" dirty="0" smtClean="0">
                <a:solidFill>
                  <a:srgbClr val="0000FF"/>
                </a:solidFill>
              </a:rPr>
              <a:t>         </a:t>
            </a:r>
            <a:r>
              <a:rPr lang="ar-SA" sz="3000" b="1" dirty="0" smtClean="0">
                <a:solidFill>
                  <a:srgbClr val="0000FF"/>
                </a:solidFill>
              </a:rPr>
              <a:t> تحيـا وهـذا السـم يمـلأ فاكـا؟</a:t>
            </a:r>
            <a:endParaRPr lang="ar-QA" sz="3000" b="1" dirty="0" smtClean="0">
              <a:solidFill>
                <a:srgbClr val="0000FF"/>
              </a:solidFill>
            </a:endParaRPr>
          </a:p>
          <a:p>
            <a:pPr algn="just">
              <a:buNone/>
            </a:pPr>
            <a:endParaRPr lang="ar-QA" sz="3000" dirty="0">
              <a:solidFill>
                <a:srgbClr val="0000FF"/>
              </a:solidFill>
            </a:endParaRP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6" name="صورة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5976" y="6180136"/>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5000"/>
            <a:lum/>
          </a:blip>
          <a:srcRect/>
          <a:stretch>
            <a:fillRect t="-26000" b="-2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87216" y="0"/>
            <a:ext cx="8229600" cy="1763688"/>
          </a:xfrm>
        </p:spPr>
        <p:txBody>
          <a:bodyPr>
            <a:normAutofit/>
          </a:bodyPr>
          <a:lstStyle/>
          <a:p>
            <a:r>
              <a:rPr lang="ar-QA" b="1" u="sng" dirty="0" smtClean="0">
                <a:solidFill>
                  <a:srgbClr val="FF0066"/>
                </a:solidFill>
                <a:effectLst>
                  <a:outerShdw blurRad="38100" dist="38100" dir="2700000" algn="tl">
                    <a:srgbClr val="000000">
                      <a:alpha val="43137"/>
                    </a:srgbClr>
                  </a:outerShdw>
                </a:effectLst>
              </a:rPr>
              <a:t>للإيمان نور</a:t>
            </a:r>
            <a:br>
              <a:rPr lang="ar-QA" b="1" u="sng" dirty="0" smtClean="0">
                <a:solidFill>
                  <a:srgbClr val="FF0066"/>
                </a:solidFill>
                <a:effectLst>
                  <a:outerShdw blurRad="38100" dist="38100" dir="2700000" algn="tl">
                    <a:srgbClr val="000000">
                      <a:alpha val="43137"/>
                    </a:srgbClr>
                  </a:outerShdw>
                </a:effectLst>
              </a:rPr>
            </a:br>
            <a:r>
              <a:rPr lang="ar-QA" b="1" dirty="0" smtClean="0">
                <a:solidFill>
                  <a:srgbClr val="FF0066"/>
                </a:solidFill>
                <a:effectLst>
                  <a:outerShdw blurRad="38100" dist="38100" dir="2700000" algn="tl">
                    <a:srgbClr val="000000">
                      <a:alpha val="43137"/>
                    </a:srgbClr>
                  </a:outerShdw>
                </a:effectLst>
              </a:rPr>
              <a:t>                 </a:t>
            </a:r>
            <a:r>
              <a:rPr lang="ar-QA" b="1" u="sng" dirty="0" smtClean="0">
                <a:solidFill>
                  <a:srgbClr val="FF0066"/>
                </a:solidFill>
                <a:effectLst>
                  <a:outerShdw blurRad="38100" dist="38100" dir="2700000" algn="tl">
                    <a:srgbClr val="000000">
                      <a:alpha val="43137"/>
                    </a:srgbClr>
                  </a:outerShdw>
                </a:effectLst>
              </a:rPr>
              <a:t>وحلاوة وطعم!</a:t>
            </a:r>
            <a:endParaRPr lang="ar-QA" u="sng" dirty="0">
              <a:solidFill>
                <a:srgbClr val="FF0066"/>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05680" y="1772816"/>
            <a:ext cx="8686800" cy="4525963"/>
          </a:xfrm>
        </p:spPr>
        <p:txBody>
          <a:bodyPr>
            <a:noAutofit/>
          </a:bodyPr>
          <a:lstStyle/>
          <a:p>
            <a:pPr algn="ctr"/>
            <a:r>
              <a:rPr lang="ar-QA" sz="3600" b="1" dirty="0" smtClean="0"/>
              <a:t>الإيمان </a:t>
            </a:r>
            <a:r>
              <a:rPr lang="ar-QA" sz="3600" b="1" dirty="0"/>
              <a:t>جمال </a:t>
            </a:r>
            <a:r>
              <a:rPr lang="ar-QA" sz="3600" b="1" dirty="0" smtClean="0"/>
              <a:t>الدنيا..ونور الطريق..وحياة الروح..</a:t>
            </a:r>
            <a:br>
              <a:rPr lang="ar-QA" sz="3600" b="1" dirty="0" smtClean="0"/>
            </a:br>
            <a:r>
              <a:rPr lang="ar-QA" sz="3600" b="1" dirty="0"/>
              <a:t>يقول النبي صلى الله عليه وسلم</a:t>
            </a:r>
            <a:r>
              <a:rPr lang="en-US" sz="3600" b="1" dirty="0"/>
              <a:t>: </a:t>
            </a:r>
            <a:endParaRPr lang="ar-QA" sz="3600" b="1" dirty="0" smtClean="0"/>
          </a:p>
          <a:p>
            <a:pPr algn="ctr">
              <a:buNone/>
            </a:pPr>
            <a:r>
              <a:rPr lang="ar-QA" sz="3600" b="1" dirty="0"/>
              <a:t> </a:t>
            </a:r>
            <a:r>
              <a:rPr lang="ar-QA" sz="3600" b="1" dirty="0" smtClean="0">
                <a:solidFill>
                  <a:srgbClr val="FF0066"/>
                </a:solidFill>
              </a:rPr>
              <a:t>( اللهم </a:t>
            </a:r>
            <a:r>
              <a:rPr lang="ar-QA" sz="3600" b="1" dirty="0">
                <a:solidFill>
                  <a:srgbClr val="FF0066"/>
                </a:solidFill>
              </a:rPr>
              <a:t>زينا بزينة </a:t>
            </a:r>
            <a:r>
              <a:rPr lang="ar-QA" sz="3600" b="1" dirty="0" smtClean="0">
                <a:solidFill>
                  <a:srgbClr val="FF0066"/>
                </a:solidFill>
              </a:rPr>
              <a:t>الإيمان</a:t>
            </a:r>
            <a:r>
              <a:rPr lang="ar-QA" sz="3600" b="1" dirty="0">
                <a:solidFill>
                  <a:srgbClr val="FF0066"/>
                </a:solidFill>
              </a:rPr>
              <a:t> </a:t>
            </a:r>
            <a:r>
              <a:rPr lang="ar-QA" sz="3600" b="1" dirty="0" smtClean="0">
                <a:solidFill>
                  <a:srgbClr val="FF0066"/>
                </a:solidFill>
              </a:rPr>
              <a:t>)</a:t>
            </a:r>
          </a:p>
          <a:p>
            <a:pPr algn="ctr">
              <a:buNone/>
            </a:pPr>
            <a:r>
              <a:rPr lang="ar-QA" sz="3600" b="1" dirty="0" smtClean="0"/>
              <a:t>* فللإيمان زينة..زين بها الله جل جلاله عباده الصالحين.</a:t>
            </a:r>
          </a:p>
          <a:p>
            <a:pPr algn="ctr">
              <a:buNone/>
            </a:pPr>
            <a:r>
              <a:rPr lang="ar-QA" sz="3600" b="1" dirty="0" smtClean="0"/>
              <a:t>وفطرنا على حبها..وحب أهلها..</a:t>
            </a:r>
            <a:r>
              <a:rPr lang="ar-QA" sz="3600" b="1" dirty="0"/>
              <a:t/>
            </a:r>
            <a:br>
              <a:rPr lang="ar-QA" sz="3600" b="1" dirty="0"/>
            </a:br>
            <a:r>
              <a:rPr lang="ar-QA" sz="3600" b="1" dirty="0">
                <a:solidFill>
                  <a:srgbClr val="FF0066"/>
                </a:solidFill>
              </a:rPr>
              <a:t>( وَلَكِنَّ اللَّهَ حَبَّبَ إِلَيْكُمُ الْإِيمَانَ وَزَيَّنَهُ فِي قُلُوبِكُمْ وَكَرَّهَ إِلَيْكُمُ الْكُفْرَ وَالْفُسُوقَ وَالْعِصْيَانَ أُوْلَئِكَ هُمُ الرَّاشِدُونَ )</a:t>
            </a:r>
          </a:p>
        </p:txBody>
      </p:sp>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4544" y="1340768"/>
            <a:ext cx="9180512" cy="5040560"/>
          </a:xfrm>
        </p:spPr>
        <p:txBody>
          <a:bodyPr>
            <a:noAutofit/>
          </a:bodyPr>
          <a:lstStyle/>
          <a:p>
            <a:pPr>
              <a:buNone/>
            </a:pPr>
            <a:r>
              <a:rPr lang="ar-SA" sz="3000" b="1" dirty="0" smtClean="0">
                <a:solidFill>
                  <a:srgbClr val="0000FF"/>
                </a:solidFill>
              </a:rPr>
              <a:t>وأسأل بطون النحل كيف تقاطرت </a:t>
            </a:r>
            <a:r>
              <a:rPr lang="ar-QA" sz="3000" b="1" dirty="0" smtClean="0">
                <a:solidFill>
                  <a:srgbClr val="0000FF"/>
                </a:solidFill>
              </a:rPr>
              <a:t>        </a:t>
            </a:r>
            <a:r>
              <a:rPr lang="ar-SA" sz="3000" b="1" dirty="0" smtClean="0">
                <a:solidFill>
                  <a:srgbClr val="0000FF"/>
                </a:solidFill>
              </a:rPr>
              <a:t>شهداً وقل</a:t>
            </a:r>
            <a:r>
              <a:rPr lang="ar-QA" sz="3000" b="1" dirty="0" smtClean="0">
                <a:solidFill>
                  <a:srgbClr val="0000FF"/>
                </a:solidFill>
              </a:rPr>
              <a:t> </a:t>
            </a:r>
            <a:r>
              <a:rPr lang="ar-SA" sz="3000" b="1" dirty="0" smtClean="0">
                <a:solidFill>
                  <a:srgbClr val="0000FF"/>
                </a:solidFill>
              </a:rPr>
              <a:t>للشهد مـن حلاَّكـا؟</a:t>
            </a:r>
            <a:endParaRPr lang="ar-QA" sz="3000" b="1" dirty="0" smtClean="0">
              <a:solidFill>
                <a:srgbClr val="0000FF"/>
              </a:solidFill>
            </a:endParaRPr>
          </a:p>
          <a:p>
            <a:pPr>
              <a:buNone/>
            </a:pPr>
            <a:r>
              <a:rPr lang="ar-SA" sz="3000" b="1" dirty="0" smtClean="0">
                <a:solidFill>
                  <a:srgbClr val="0000FF"/>
                </a:solidFill>
              </a:rPr>
              <a:t>بل سائل اللبن المصفى كان بيـن </a:t>
            </a:r>
            <a:r>
              <a:rPr lang="ar-QA" sz="3000" b="1" dirty="0" smtClean="0">
                <a:solidFill>
                  <a:srgbClr val="0000FF"/>
                </a:solidFill>
              </a:rPr>
              <a:t>        </a:t>
            </a:r>
            <a:r>
              <a:rPr lang="ar-SA" sz="3000" b="1" dirty="0" smtClean="0">
                <a:solidFill>
                  <a:srgbClr val="0000FF"/>
                </a:solidFill>
              </a:rPr>
              <a:t> دم وفـرث مالـذي صفاكـا؟</a:t>
            </a:r>
            <a:endParaRPr lang="ar-QA" sz="3000" b="1" dirty="0" smtClean="0">
              <a:solidFill>
                <a:srgbClr val="0000FF"/>
              </a:solidFill>
            </a:endParaRPr>
          </a:p>
          <a:p>
            <a:pPr>
              <a:buNone/>
            </a:pPr>
            <a:r>
              <a:rPr lang="ar-SA" sz="3000" b="1" dirty="0" smtClean="0">
                <a:solidFill>
                  <a:srgbClr val="0000FF"/>
                </a:solidFill>
              </a:rPr>
              <a:t>وإذا رأيت النبت في الصحراء</a:t>
            </a:r>
            <a:r>
              <a:rPr lang="ar-QA" sz="3000" b="1" dirty="0" smtClean="0">
                <a:solidFill>
                  <a:srgbClr val="0000FF"/>
                </a:solidFill>
              </a:rPr>
              <a:t>            </a:t>
            </a:r>
            <a:r>
              <a:rPr lang="ar-SA" sz="3000" b="1" dirty="0" smtClean="0">
                <a:solidFill>
                  <a:srgbClr val="0000FF"/>
                </a:solidFill>
              </a:rPr>
              <a:t>يربووحده فاسأله:من</a:t>
            </a:r>
            <a:r>
              <a:rPr lang="ar-QA" sz="3000" b="1" dirty="0" smtClean="0">
                <a:solidFill>
                  <a:srgbClr val="0000FF"/>
                </a:solidFill>
              </a:rPr>
              <a:t> </a:t>
            </a:r>
            <a:r>
              <a:rPr lang="ar-SA" sz="3000" b="1" dirty="0" smtClean="0">
                <a:solidFill>
                  <a:srgbClr val="0000FF"/>
                </a:solidFill>
              </a:rPr>
              <a:t>أرباكـا؟</a:t>
            </a:r>
            <a:endParaRPr lang="ar-QA" sz="3000" b="1" dirty="0" smtClean="0">
              <a:solidFill>
                <a:srgbClr val="0000FF"/>
              </a:solidFill>
            </a:endParaRPr>
          </a:p>
          <a:p>
            <a:pPr>
              <a:buNone/>
            </a:pPr>
            <a:r>
              <a:rPr lang="ar-SA" sz="3000" b="1" dirty="0" smtClean="0">
                <a:solidFill>
                  <a:srgbClr val="0000FF"/>
                </a:solidFill>
              </a:rPr>
              <a:t>وإذا رأيت البدر يسري ناشرا </a:t>
            </a:r>
            <a:r>
              <a:rPr lang="ar-QA" sz="3000" b="1" dirty="0" smtClean="0">
                <a:solidFill>
                  <a:srgbClr val="0000FF"/>
                </a:solidFill>
              </a:rPr>
              <a:t>           </a:t>
            </a:r>
            <a:r>
              <a:rPr lang="ar-SA" sz="3000" b="1" dirty="0" smtClean="0">
                <a:solidFill>
                  <a:srgbClr val="0000FF"/>
                </a:solidFill>
              </a:rPr>
              <a:t> أنواره فاسألـه: مـن أسراكـا؟</a:t>
            </a:r>
            <a:endParaRPr lang="ar-QA" sz="3000" b="1" dirty="0" smtClean="0">
              <a:solidFill>
                <a:srgbClr val="0000FF"/>
              </a:solidFill>
            </a:endParaRPr>
          </a:p>
          <a:p>
            <a:pPr>
              <a:buNone/>
            </a:pPr>
            <a:r>
              <a:rPr lang="ar-SA" sz="3000" b="1" dirty="0" smtClean="0">
                <a:solidFill>
                  <a:srgbClr val="0000FF"/>
                </a:solidFill>
              </a:rPr>
              <a:t>وأسأل شعاع الشمس يدنو</a:t>
            </a:r>
            <a:r>
              <a:rPr lang="ar-QA" sz="3000" b="1" dirty="0" smtClean="0">
                <a:solidFill>
                  <a:srgbClr val="0000FF"/>
                </a:solidFill>
              </a:rPr>
              <a:t> وهي         </a:t>
            </a:r>
            <a:r>
              <a:rPr lang="ar-SA" sz="3000" b="1" dirty="0" smtClean="0">
                <a:solidFill>
                  <a:srgbClr val="0000FF"/>
                </a:solidFill>
              </a:rPr>
              <a:t> أبعد</a:t>
            </a:r>
            <a:r>
              <a:rPr lang="ar-QA" sz="3000" b="1" dirty="0" smtClean="0">
                <a:solidFill>
                  <a:srgbClr val="0000FF"/>
                </a:solidFill>
              </a:rPr>
              <a:t> </a:t>
            </a:r>
            <a:r>
              <a:rPr lang="ar-SA" sz="3000" b="1" dirty="0" smtClean="0">
                <a:solidFill>
                  <a:srgbClr val="0000FF"/>
                </a:solidFill>
              </a:rPr>
              <a:t>كلّ شـيء مالـذي أدناكـا؟ </a:t>
            </a:r>
            <a:endParaRPr lang="ar-QA" sz="3000" b="1" dirty="0" smtClean="0">
              <a:solidFill>
                <a:srgbClr val="0000FF"/>
              </a:solidFill>
            </a:endParaRPr>
          </a:p>
          <a:p>
            <a:pPr>
              <a:buNone/>
            </a:pPr>
            <a:r>
              <a:rPr lang="ar-SA" sz="3000" b="1" dirty="0" smtClean="0">
                <a:solidFill>
                  <a:srgbClr val="0000FF"/>
                </a:solidFill>
              </a:rPr>
              <a:t>وإذا رأيت الليل يغشى داجيا </a:t>
            </a:r>
            <a:r>
              <a:rPr lang="ar-QA" sz="3000" b="1" dirty="0" smtClean="0">
                <a:solidFill>
                  <a:srgbClr val="0000FF"/>
                </a:solidFill>
              </a:rPr>
              <a:t>              </a:t>
            </a:r>
            <a:r>
              <a:rPr lang="ar-SA" sz="3000" b="1" dirty="0" smtClean="0">
                <a:solidFill>
                  <a:srgbClr val="0000FF"/>
                </a:solidFill>
              </a:rPr>
              <a:t>فاسأله:من ياليـل حـاك دجاكـا؟</a:t>
            </a:r>
            <a:endParaRPr lang="ar-QA" sz="3000" b="1" dirty="0" smtClean="0">
              <a:solidFill>
                <a:srgbClr val="0000FF"/>
              </a:solidFill>
            </a:endParaRPr>
          </a:p>
          <a:p>
            <a:pPr>
              <a:buNone/>
            </a:pPr>
            <a:r>
              <a:rPr lang="ar-SA" sz="3000" b="1" dirty="0" smtClean="0">
                <a:solidFill>
                  <a:srgbClr val="0000FF"/>
                </a:solidFill>
              </a:rPr>
              <a:t>وإذا رأيت الصبح يُسفر ضاحياً </a:t>
            </a:r>
            <a:r>
              <a:rPr lang="ar-QA" sz="3000" b="1" dirty="0" smtClean="0">
                <a:solidFill>
                  <a:srgbClr val="0000FF"/>
                </a:solidFill>
              </a:rPr>
              <a:t>       </a:t>
            </a:r>
            <a:r>
              <a:rPr lang="ar-SA" sz="3000" b="1" dirty="0" smtClean="0">
                <a:solidFill>
                  <a:srgbClr val="0000FF"/>
                </a:solidFill>
              </a:rPr>
              <a:t> </a:t>
            </a:r>
            <a:r>
              <a:rPr lang="ar-QA" sz="3000" b="1" dirty="0" smtClean="0">
                <a:solidFill>
                  <a:srgbClr val="0000FF"/>
                </a:solidFill>
              </a:rPr>
              <a:t>  </a:t>
            </a:r>
            <a:r>
              <a:rPr lang="ar-SA" sz="3000" b="1" dirty="0" smtClean="0">
                <a:solidFill>
                  <a:srgbClr val="0000FF"/>
                </a:solidFill>
              </a:rPr>
              <a:t>فاسأله:من ياصبح صاغ ضحاكا؟</a:t>
            </a:r>
            <a:endParaRPr lang="ar-QA" sz="3000" b="1" dirty="0" smtClean="0">
              <a:solidFill>
                <a:srgbClr val="0000FF"/>
              </a:solidFill>
            </a:endParaRPr>
          </a:p>
          <a:p>
            <a:pPr>
              <a:buNone/>
            </a:pPr>
            <a:r>
              <a:rPr lang="ar-SA" sz="3000" b="1" dirty="0" smtClean="0">
                <a:solidFill>
                  <a:srgbClr val="0000FF"/>
                </a:solidFill>
              </a:rPr>
              <a:t>هذي عجائب طالما أخذت بها </a:t>
            </a:r>
            <a:r>
              <a:rPr lang="ar-QA" sz="3000" b="1" dirty="0" smtClean="0">
                <a:solidFill>
                  <a:srgbClr val="0000FF"/>
                </a:solidFill>
              </a:rPr>
              <a:t>           </a:t>
            </a:r>
            <a:r>
              <a:rPr lang="ar-SA" sz="3000" b="1" dirty="0" smtClean="0">
                <a:solidFill>
                  <a:srgbClr val="0000FF"/>
                </a:solidFill>
              </a:rPr>
              <a:t>عينـاك وانفتحـت بهـا أذناكـا</a:t>
            </a:r>
            <a:r>
              <a:rPr lang="ar-QA" sz="3000" b="1" dirty="0" smtClean="0">
                <a:solidFill>
                  <a:srgbClr val="0000FF"/>
                </a:solidFill>
              </a:rPr>
              <a:t>..</a:t>
            </a:r>
            <a:r>
              <a:rPr lang="ar-SA" sz="3000" b="1" dirty="0" smtClean="0">
                <a:solidFill>
                  <a:srgbClr val="0000FF"/>
                </a:solidFill>
              </a:rPr>
              <a:t> </a:t>
            </a:r>
            <a:endParaRPr lang="ar-QA" sz="3000" b="1" dirty="0" smtClean="0">
              <a:solidFill>
                <a:srgbClr val="0000FF"/>
              </a:solidFill>
            </a:endParaRPr>
          </a:p>
          <a:p>
            <a:pPr>
              <a:buNone/>
            </a:pPr>
            <a:r>
              <a:rPr lang="ar-SA" sz="3000" b="1" dirty="0" smtClean="0">
                <a:solidFill>
                  <a:srgbClr val="0000FF"/>
                </a:solidFill>
              </a:rPr>
              <a:t>والله في كل العجائب ماثـل </a:t>
            </a:r>
            <a:r>
              <a:rPr lang="ar-QA" sz="3000" b="1" dirty="0" smtClean="0">
                <a:solidFill>
                  <a:srgbClr val="0000FF"/>
                </a:solidFill>
              </a:rPr>
              <a:t>               </a:t>
            </a:r>
            <a:r>
              <a:rPr lang="ar-SA" sz="3000" b="1" dirty="0" smtClean="0">
                <a:solidFill>
                  <a:srgbClr val="0000FF"/>
                </a:solidFill>
              </a:rPr>
              <a:t>إن لـم تكـن لتـراه فهـو يراكـا</a:t>
            </a:r>
            <a:r>
              <a:rPr lang="ar-QA" sz="3000" b="1" dirty="0" smtClean="0">
                <a:solidFill>
                  <a:srgbClr val="0000FF"/>
                </a:solidFill>
              </a:rPr>
              <a:t>!</a:t>
            </a:r>
            <a:r>
              <a:rPr lang="ar-SA" sz="3000" b="1" dirty="0" smtClean="0">
                <a:solidFill>
                  <a:srgbClr val="0000FF"/>
                </a:solidFill>
              </a:rPr>
              <a:t> </a:t>
            </a:r>
            <a:br>
              <a:rPr lang="ar-SA" sz="3000" b="1" dirty="0" smtClean="0">
                <a:solidFill>
                  <a:srgbClr val="0000FF"/>
                </a:solidFill>
              </a:rPr>
            </a:br>
            <a:r>
              <a:rPr lang="ar-SA" sz="3000" b="1" dirty="0" smtClean="0">
                <a:solidFill>
                  <a:srgbClr val="0000FF"/>
                </a:solidFill>
              </a:rPr>
              <a:t/>
            </a:r>
            <a:br>
              <a:rPr lang="ar-SA" sz="3000" b="1" dirty="0" smtClean="0">
                <a:solidFill>
                  <a:srgbClr val="0000FF"/>
                </a:solidFill>
              </a:rPr>
            </a:br>
            <a:r>
              <a:rPr lang="ar-SA" sz="3000" b="1" dirty="0" smtClean="0">
                <a:solidFill>
                  <a:srgbClr val="0000FF"/>
                </a:solidFill>
              </a:rPr>
              <a:t/>
            </a:r>
            <a:br>
              <a:rPr lang="ar-SA" sz="3000" b="1" dirty="0" smtClean="0">
                <a:solidFill>
                  <a:srgbClr val="0000FF"/>
                </a:solidFill>
              </a:rPr>
            </a:br>
            <a:endParaRPr lang="ar-QA" sz="3000" dirty="0" smtClean="0">
              <a:solidFill>
                <a:srgbClr val="0000FF"/>
              </a:solidFill>
            </a:endParaRPr>
          </a:p>
          <a:p>
            <a:pPr>
              <a:buNone/>
            </a:pPr>
            <a:endParaRPr lang="ar-QA" sz="3000" b="1" dirty="0" smtClean="0">
              <a:solidFill>
                <a:srgbClr val="0000FF"/>
              </a:solidFill>
            </a:endParaRP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الله </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27984" y="6145024"/>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97968"/>
            <a:ext cx="8229600" cy="2007096"/>
          </a:xfrm>
        </p:spPr>
        <p:txBody>
          <a:bodyPr>
            <a:noAutofit/>
          </a:bodyPr>
          <a:lstStyle/>
          <a:p>
            <a:r>
              <a:rPr lang="ar-QA" sz="7200" b="1" u="sng" dirty="0" smtClean="0"/>
              <a:t>كيف يكون الرسول أحب إليك مما سواه!!</a:t>
            </a:r>
            <a:endParaRPr lang="ar-QA" sz="7200" u="sng" dirty="0"/>
          </a:p>
        </p:txBody>
      </p:sp>
      <p:pic>
        <p:nvPicPr>
          <p:cNvPr id="3" name="صورة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pic>
        <p:nvPicPr>
          <p:cNvPr id="6" name="Content Placeholder 5" descr="11322489300.jpg"/>
          <p:cNvPicPr>
            <a:picLocks noGrp="1" noChangeAspect="1"/>
          </p:cNvPicPr>
          <p:nvPr>
            <p:ph idx="1"/>
          </p:nvPr>
        </p:nvPicPr>
        <p:blipFill>
          <a:blip r:embed="rId2" cstate="print"/>
          <a:stretch>
            <a:fillRect/>
          </a:stretch>
        </p:blipFill>
        <p:spPr>
          <a:xfrm>
            <a:off x="-36512" y="0"/>
            <a:ext cx="9442148" cy="6858000"/>
          </a:xfrm>
        </p:spPr>
      </p:pic>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257800"/>
          </a:xfrm>
        </p:spPr>
        <p:txBody>
          <a:bodyPr>
            <a:normAutofit/>
          </a:bodyPr>
          <a:lstStyle/>
          <a:p>
            <a:pPr algn="ctr"/>
            <a:r>
              <a:rPr lang="ar-QA" sz="3600" b="1" dirty="0" smtClean="0"/>
              <a:t>ولا يكمل إيمان العبد حتى يحب النبي صلى الله عليه وسلم أكثر من حبه لنفسه..</a:t>
            </a:r>
            <a:br>
              <a:rPr lang="ar-QA" sz="3600" b="1" dirty="0" smtClean="0"/>
            </a:br>
            <a:r>
              <a:rPr lang="ar-QA" sz="3600" b="1" u="sng" dirty="0" smtClean="0">
                <a:solidFill>
                  <a:srgbClr val="FF0066"/>
                </a:solidFill>
              </a:rPr>
              <a:t> قال تعالى:</a:t>
            </a:r>
          </a:p>
          <a:p>
            <a:pPr algn="ctr">
              <a:buNone/>
            </a:pPr>
            <a:r>
              <a:rPr lang="ar-QA" sz="3600" b="1" dirty="0" smtClean="0"/>
              <a:t> " النَّبِيُّ أَوْلَى بِالْمُؤْمِنِينَ مِنْ أَنْفُسِهِمْ" </a:t>
            </a:r>
            <a:br>
              <a:rPr lang="ar-QA" sz="3600" b="1" dirty="0" smtClean="0"/>
            </a:br>
            <a:r>
              <a:rPr lang="ar-QA" sz="3600" b="1" u="sng" dirty="0" smtClean="0">
                <a:solidFill>
                  <a:srgbClr val="FF0066"/>
                </a:solidFill>
              </a:rPr>
              <a:t>وفي الحديث:</a:t>
            </a:r>
          </a:p>
          <a:p>
            <a:pPr algn="ctr">
              <a:buNone/>
            </a:pPr>
            <a:r>
              <a:rPr lang="ar-QA" sz="3600" b="1" dirty="0" smtClean="0"/>
              <a:t> " فَوَ الَّذِي نَفْسِي بِيَدِهِ لَا يُؤْمِنُ أَحَدُكُمْ حَتَّى أَكُونَ أَحَبَّ إِلَيْهِ مِنْ وَالِدِهِ وَوَلَدِهِ"  </a:t>
            </a:r>
            <a:endParaRPr lang="ar-QA" sz="3600" b="1"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507288" cy="4785395"/>
          </a:xfrm>
        </p:spPr>
        <p:txBody>
          <a:bodyPr>
            <a:noAutofit/>
          </a:bodyPr>
          <a:lstStyle/>
          <a:p>
            <a:pPr algn="ctr"/>
            <a:r>
              <a:rPr lang="ar-QA" sz="3600" b="1" u="sng" dirty="0" smtClean="0">
                <a:solidFill>
                  <a:srgbClr val="FF0066"/>
                </a:solidFill>
              </a:rPr>
              <a:t>وفي البخاري عن عَبْدَ اللَّهِ بْنَ هِشَامٍ قَالَ :</a:t>
            </a:r>
          </a:p>
          <a:p>
            <a:pPr algn="ctr">
              <a:buNone/>
            </a:pPr>
            <a:r>
              <a:rPr lang="ar-QA" sz="3600" b="1" dirty="0" smtClean="0"/>
              <a:t> كُنَّا مَعَ النَّبِيِّ صَلَّى اللَّهُ عَلَيْهِ وآله وصحبه وَسَلَّمَ </a:t>
            </a:r>
            <a:br>
              <a:rPr lang="ar-QA" sz="3600" b="1" dirty="0" smtClean="0"/>
            </a:br>
            <a:r>
              <a:rPr lang="ar-QA" sz="3600" b="1" dirty="0" smtClean="0"/>
              <a:t>وَهُوَ آخِذٌ بِيَدِ عُمَرَ بْنِ الْخَطَّابِ فَقَالَ لَهُ عُمَرُ : </a:t>
            </a:r>
          </a:p>
          <a:p>
            <a:pPr algn="ctr">
              <a:buNone/>
            </a:pPr>
            <a:r>
              <a:rPr lang="ar-QA" sz="3600" b="1" dirty="0" smtClean="0">
                <a:solidFill>
                  <a:srgbClr val="FF0066"/>
                </a:solidFill>
              </a:rPr>
              <a:t>يَا رَسُولَ اللَّهِ لَأَنْتَ أَحَبُّ إِلَيَّ مِنْ كُلِّ </a:t>
            </a:r>
            <a:br>
              <a:rPr lang="ar-QA" sz="3600" b="1" dirty="0" smtClean="0">
                <a:solidFill>
                  <a:srgbClr val="FF0066"/>
                </a:solidFill>
              </a:rPr>
            </a:br>
            <a:r>
              <a:rPr lang="ar-QA" sz="3600" b="1" dirty="0" smtClean="0">
                <a:solidFill>
                  <a:srgbClr val="FF0066"/>
                </a:solidFill>
              </a:rPr>
              <a:t>شَيْءٍ إِلَّا مِنْ نَفْسِي </a:t>
            </a:r>
          </a:p>
          <a:p>
            <a:pPr algn="ctr">
              <a:buNone/>
            </a:pPr>
            <a:r>
              <a:rPr lang="ar-QA" sz="3600" b="1" dirty="0" smtClean="0"/>
              <a:t>فَقَالَ النَّبِيُّ صَلَّى اللَّهُ عَلَيْهِ وآله وصحبه وَسَلَّمَ : </a:t>
            </a:r>
          </a:p>
          <a:p>
            <a:pPr algn="ctr">
              <a:buNone/>
            </a:pPr>
            <a:r>
              <a:rPr lang="ar-QA" sz="3600" b="1" dirty="0" smtClean="0">
                <a:solidFill>
                  <a:srgbClr val="FF0066"/>
                </a:solidFill>
              </a:rPr>
              <a:t>" لَا وَالَّذِي نَفْسِي بِيَدِهِ حَتَّى أَكُونَ أَحَبَّ إِلَيْكَ مِنْ نَفْسِكَ "</a:t>
            </a:r>
            <a:endParaRPr lang="ar-QA" sz="3600" b="1" dirty="0">
              <a:solidFill>
                <a:srgbClr val="FF0066"/>
              </a:solidFill>
            </a:endParaRP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buNone/>
            </a:pPr>
            <a:r>
              <a:rPr lang="ar-QA" sz="4000" b="1" dirty="0" smtClean="0"/>
              <a:t>فَقَالَ لَهُ عُمَرُ :</a:t>
            </a:r>
          </a:p>
          <a:p>
            <a:pPr algn="ctr">
              <a:buNone/>
            </a:pPr>
            <a:r>
              <a:rPr lang="ar-QA" sz="4000" b="1" dirty="0" smtClean="0">
                <a:solidFill>
                  <a:srgbClr val="FF0066"/>
                </a:solidFill>
              </a:rPr>
              <a:t>فَإِنَّهُ الْآنَ وَاللَّهِ لَأَنْتَ أَحَبُّ إِلَيَّ مِنْ نَفْسِي </a:t>
            </a:r>
          </a:p>
          <a:p>
            <a:pPr algn="ctr">
              <a:buNone/>
            </a:pPr>
            <a:r>
              <a:rPr lang="ar-QA" sz="4000" b="1" dirty="0" smtClean="0"/>
              <a:t>فَقَالَ النَّبِيُّ صَلَّى اللَّهُ عَلَيْهِ وآله وصحبه وَسَلَّمَ :</a:t>
            </a:r>
          </a:p>
          <a:p>
            <a:pPr algn="ctr">
              <a:buNone/>
            </a:pPr>
            <a:r>
              <a:rPr lang="ar-QA" sz="4000" b="1" dirty="0" smtClean="0">
                <a:solidFill>
                  <a:srgbClr val="FF0066"/>
                </a:solidFill>
              </a:rPr>
              <a:t> " الْآنَ يَا عُمَرُ ”</a:t>
            </a:r>
          </a:p>
          <a:p>
            <a:pPr algn="ctr">
              <a:buNone/>
            </a:pPr>
            <a:r>
              <a:rPr lang="ar-QA" sz="4000" b="1" dirty="0" smtClean="0"/>
              <a:t>( أي كمل إيمانك )</a:t>
            </a: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96752"/>
            <a:ext cx="8229600" cy="4997152"/>
          </a:xfrm>
        </p:spPr>
        <p:txBody>
          <a:bodyPr>
            <a:noAutofit/>
          </a:bodyPr>
          <a:lstStyle/>
          <a:p>
            <a:pPr algn="ctr"/>
            <a:r>
              <a:rPr lang="ar-QA" sz="4000" b="1" dirty="0" smtClean="0">
                <a:solidFill>
                  <a:srgbClr val="FF0066"/>
                </a:solidFill>
              </a:rPr>
              <a:t>أحبه الجماد..</a:t>
            </a:r>
            <a:r>
              <a:rPr lang="ar-QA" sz="4000" b="1" dirty="0" smtClean="0"/>
              <a:t/>
            </a:r>
            <a:br>
              <a:rPr lang="ar-QA" sz="4000" b="1" dirty="0" smtClean="0"/>
            </a:br>
            <a:r>
              <a:rPr lang="ar-QA" sz="4000" b="1" dirty="0" smtClean="0"/>
              <a:t>فمرة يهتز أُحُد فرحا به صلى الله عليه وسلم..</a:t>
            </a:r>
          </a:p>
          <a:p>
            <a:pPr algn="ctr">
              <a:buNone/>
            </a:pPr>
            <a:r>
              <a:rPr lang="ar-QA" sz="4000" b="1" dirty="0" smtClean="0"/>
              <a:t>ومرة يبكي الجذع شوقا له..وحزنا لفراقه..</a:t>
            </a:r>
          </a:p>
          <a:p>
            <a:pPr algn="ctr">
              <a:buNone/>
            </a:pPr>
            <a:r>
              <a:rPr lang="ar-QA" sz="4000" b="1" dirty="0" smtClean="0"/>
              <a:t>بأبي هو وأمي..</a:t>
            </a:r>
          </a:p>
          <a:p>
            <a:pPr algn="ctr">
              <a:buNone/>
            </a:pPr>
            <a:r>
              <a:rPr lang="ar-QA" sz="4000" b="1" dirty="0" smtClean="0">
                <a:solidFill>
                  <a:srgbClr val="FF0066"/>
                </a:solidFill>
              </a:rPr>
              <a:t>فهتز جبل!!!</a:t>
            </a:r>
            <a:r>
              <a:rPr lang="ar-QA" sz="4000" b="1" dirty="0" smtClean="0"/>
              <a:t/>
            </a:r>
            <a:br>
              <a:rPr lang="ar-QA" sz="4000" b="1" dirty="0" smtClean="0"/>
            </a:br>
            <a:r>
              <a:rPr lang="ar-QA" sz="4000" b="1" dirty="0" smtClean="0"/>
              <a:t> فمتى تهتز قلوبنا بحبه..</a:t>
            </a:r>
          </a:p>
          <a:p>
            <a:pPr algn="ctr">
              <a:buNone/>
            </a:pPr>
            <a:r>
              <a:rPr lang="ar-QA" sz="4000" b="1" dirty="0" smtClean="0">
                <a:solidFill>
                  <a:srgbClr val="FF0066"/>
                </a:solidFill>
              </a:rPr>
              <a:t>وبكى جذع!!!!</a:t>
            </a:r>
            <a:r>
              <a:rPr lang="ar-QA" sz="4000" b="1" dirty="0" smtClean="0"/>
              <a:t/>
            </a:r>
            <a:br>
              <a:rPr lang="ar-QA" sz="4000" b="1" dirty="0" smtClean="0"/>
            </a:br>
            <a:r>
              <a:rPr lang="ar-QA" sz="4000" b="1" dirty="0" smtClean="0"/>
              <a:t>فمتى نبكي شوقا له صلى الله عليه وسلم؟؟</a:t>
            </a:r>
            <a:endParaRPr lang="ar-QA" sz="4000" b="1"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4843" y="6144460"/>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12968" cy="5256584"/>
          </a:xfrm>
        </p:spPr>
        <p:txBody>
          <a:bodyPr>
            <a:normAutofit/>
          </a:bodyPr>
          <a:lstStyle/>
          <a:p>
            <a:pPr algn="ctr"/>
            <a:r>
              <a:rPr lang="ar-QA" sz="3600" b="1" dirty="0" smtClean="0"/>
              <a:t>وهي محبة إتباع وإقتداء وتأسي به صلى الله عليه وسلم..</a:t>
            </a:r>
            <a:br>
              <a:rPr lang="ar-QA" sz="3600" b="1" dirty="0" smtClean="0"/>
            </a:br>
            <a:r>
              <a:rPr lang="ar-QA" sz="3600" b="1" dirty="0" smtClean="0"/>
              <a:t>وليست مجرد المحبه دون إتباعه صلى الله عليه وسلم..</a:t>
            </a:r>
          </a:p>
          <a:p>
            <a:pPr algn="ctr">
              <a:buNone/>
            </a:pPr>
            <a:r>
              <a:rPr lang="ar-QA" sz="3600" b="1" dirty="0" smtClean="0"/>
              <a:t>والذي لا يريد طريق النبي صلى الله عليه وسلم فلن يدخل معه الجنة..</a:t>
            </a:r>
          </a:p>
          <a:p>
            <a:pPr algn="ctr">
              <a:buNone/>
            </a:pPr>
            <a:r>
              <a:rPr lang="ar-QA" sz="3600" b="1" u="sng" dirty="0" smtClean="0">
                <a:solidFill>
                  <a:srgbClr val="FF0066"/>
                </a:solidFill>
              </a:rPr>
              <a:t> لأنه كما قال الجنيد: </a:t>
            </a:r>
          </a:p>
          <a:p>
            <a:pPr algn="ctr">
              <a:buNone/>
            </a:pPr>
            <a:r>
              <a:rPr lang="ar-QA" sz="3600" b="1" dirty="0" smtClean="0"/>
              <a:t>”الطرق كلها مسدودة على الخلق إلا من اقتفى أثر النبي صلى الله عليه وسلم“..</a:t>
            </a:r>
            <a:endParaRPr lang="ar-QA" sz="3600" b="1"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68760"/>
            <a:ext cx="9108504" cy="5445224"/>
          </a:xfrm>
        </p:spPr>
        <p:txBody>
          <a:bodyPr>
            <a:normAutofit/>
          </a:bodyPr>
          <a:lstStyle/>
          <a:p>
            <a:pPr algn="ctr">
              <a:buNone/>
            </a:pPr>
            <a:r>
              <a:rPr lang="ar-QA" sz="3600" b="1" u="sng" dirty="0" smtClean="0">
                <a:solidFill>
                  <a:srgbClr val="FF0066"/>
                </a:solidFill>
              </a:rPr>
              <a:t>قال تعالى:</a:t>
            </a:r>
          </a:p>
          <a:p>
            <a:pPr algn="ctr">
              <a:buNone/>
            </a:pPr>
            <a:r>
              <a:rPr lang="ar-QA" sz="3600" b="1" dirty="0" smtClean="0"/>
              <a:t>( قُلْ إِنْ كُنْتُمْ تُحِبُّونَ اللَّهَ فَاتَّبِعُونِي يُحْبِبْكُمُ اللَّهُ </a:t>
            </a:r>
          </a:p>
          <a:p>
            <a:pPr algn="ctr">
              <a:buNone/>
            </a:pPr>
            <a:r>
              <a:rPr lang="ar-QA" sz="3600" b="1" dirty="0" smtClean="0"/>
              <a:t>وَيَغْفِرْ لَكُمْ ذُنُوبَكُمْ )</a:t>
            </a:r>
          </a:p>
          <a:p>
            <a:pPr algn="ctr">
              <a:buNone/>
            </a:pPr>
            <a:r>
              <a:rPr lang="ar-QA" sz="3600" b="1" u="sng" dirty="0" smtClean="0">
                <a:solidFill>
                  <a:srgbClr val="FF0066"/>
                </a:solidFill>
              </a:rPr>
              <a:t>ويقول الله عز وجل:</a:t>
            </a:r>
          </a:p>
          <a:p>
            <a:pPr algn="ctr">
              <a:buNone/>
            </a:pPr>
            <a:r>
              <a:rPr lang="ar-QA" sz="3600" b="1" dirty="0" smtClean="0"/>
              <a:t>” والله لو أتوني من كل باب واستفتحوني من كل طريق</a:t>
            </a:r>
          </a:p>
          <a:p>
            <a:pPr algn="ctr">
              <a:buNone/>
            </a:pPr>
            <a:r>
              <a:rPr lang="ar-QA" sz="3600" b="1" dirty="0" smtClean="0"/>
              <a:t> لم يدخلوا إلا من ورائه ”</a:t>
            </a:r>
            <a:endParaRPr lang="ar-QA" sz="36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71997"/>
            <a:ext cx="8229600" cy="4713387"/>
          </a:xfrm>
        </p:spPr>
        <p:txBody>
          <a:bodyPr>
            <a:normAutofit/>
          </a:bodyPr>
          <a:lstStyle/>
          <a:p>
            <a:pPr algn="ctr">
              <a:buNone/>
            </a:pPr>
            <a:r>
              <a:rPr lang="ar-QA" sz="4800" b="1" dirty="0" smtClean="0"/>
              <a:t>فالذي يريد أن يدخل الجنة ليس أمامه إلا طريق واحد..</a:t>
            </a:r>
            <a:br>
              <a:rPr lang="ar-QA" sz="4800" b="1" dirty="0" smtClean="0"/>
            </a:br>
            <a:r>
              <a:rPr lang="ar-QA" sz="4800" b="1" dirty="0" smtClean="0"/>
              <a:t> وهو اتباع سيد ولد آدم صلى الله عليه وسلم..</a:t>
            </a:r>
            <a:endParaRPr lang="ar-QA" sz="4800"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78000"/>
            <a:lum/>
          </a:blip>
          <a:srcRect/>
          <a:stretch>
            <a:fillRect t="-26000" b="-2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72816"/>
            <a:ext cx="8229600" cy="5040560"/>
          </a:xfrm>
        </p:spPr>
        <p:txBody>
          <a:bodyPr>
            <a:normAutofit/>
          </a:bodyPr>
          <a:lstStyle/>
          <a:p>
            <a:pPr algn="ctr"/>
            <a:r>
              <a:rPr lang="ar-QA" sz="3600" b="1" dirty="0" smtClean="0"/>
              <a:t>وللإيمان </a:t>
            </a:r>
            <a:r>
              <a:rPr lang="ar-QA" sz="3600" b="1" dirty="0"/>
              <a:t>حلاوة تباشرها القلوب أشد من مباشرة الألسن لطعم الحلاوة </a:t>
            </a:r>
            <a:r>
              <a:rPr lang="ar-QA" sz="3600" b="1" dirty="0" smtClean="0"/>
              <a:t>الحسية..</a:t>
            </a:r>
          </a:p>
          <a:p>
            <a:pPr algn="ctr"/>
            <a:r>
              <a:rPr lang="ar-QA" sz="3600" b="1" u="sng" dirty="0" smtClean="0">
                <a:solidFill>
                  <a:srgbClr val="FF0066"/>
                </a:solidFill>
              </a:rPr>
              <a:t>يقول إبراهيم بن أدهم:</a:t>
            </a:r>
          </a:p>
          <a:p>
            <a:pPr algn="ctr">
              <a:buNone/>
            </a:pPr>
            <a:r>
              <a:rPr lang="ar-QA" sz="3600" b="1" dirty="0" smtClean="0"/>
              <a:t> مساكين </a:t>
            </a:r>
            <a:r>
              <a:rPr lang="ar-QA" sz="3600" b="1" dirty="0"/>
              <a:t>أهل الدنيا، خرجوا من الدنيا وما ذاقوا أجمل ما فيها، لذة الأنس بالله عز وجل. </a:t>
            </a:r>
            <a:r>
              <a:rPr lang="ar-QA" sz="3600" b="1" u="sng" dirty="0">
                <a:solidFill>
                  <a:srgbClr val="FF0066"/>
                </a:solidFill>
              </a:rPr>
              <a:t>ويقول</a:t>
            </a:r>
            <a:r>
              <a:rPr lang="ar-QA" sz="3600" b="1" u="sng" dirty="0">
                <a:solidFill>
                  <a:srgbClr val="0070C0"/>
                </a:solidFill>
              </a:rPr>
              <a:t>:</a:t>
            </a:r>
            <a:r>
              <a:rPr lang="ar-QA" sz="3600" b="1" dirty="0">
                <a:solidFill>
                  <a:srgbClr val="0070C0"/>
                </a:solidFill>
              </a:rPr>
              <a:t> لو يعلم الملوك وأبناء الملوك ما نحن فيه من سعادة لجالدونا عليها بالسيوف. </a:t>
            </a:r>
          </a:p>
        </p:txBody>
      </p:sp>
      <p:sp>
        <p:nvSpPr>
          <p:cNvPr id="5" name="Title 1"/>
          <p:cNvSpPr txBox="1">
            <a:spLocks/>
          </p:cNvSpPr>
          <p:nvPr/>
        </p:nvSpPr>
        <p:spPr>
          <a:xfrm>
            <a:off x="3687216" y="0"/>
            <a:ext cx="8229600" cy="1763688"/>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للإيمان نور</a:t>
            </a:r>
            <a:b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br>
            <a:r>
              <a:rPr kumimoji="0" lang="ar-QA" sz="4400" b="1" i="0" u="none"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                 </a:t>
            </a:r>
            <a: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وحلاوة وطعم!</a:t>
            </a:r>
            <a:endParaRPr kumimoji="0" lang="ar-QA" sz="4400" b="0" i="0" u="sng"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p:txBody>
      </p:sp>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412776"/>
            <a:ext cx="8784976" cy="4713387"/>
          </a:xfrm>
        </p:spPr>
        <p:txBody>
          <a:bodyPr>
            <a:normAutofit/>
          </a:bodyPr>
          <a:lstStyle/>
          <a:p>
            <a:pPr algn="ctr"/>
            <a:r>
              <a:rPr lang="ar-QA" sz="3600" b="1" u="sng" dirty="0" smtClean="0"/>
              <a:t>وهذه أروع الأمثلة لمحبة أصحابه له ..</a:t>
            </a:r>
          </a:p>
          <a:p>
            <a:pPr algn="ctr">
              <a:buNone/>
            </a:pPr>
            <a:r>
              <a:rPr lang="ar-QA" sz="3600" b="1" u="sng" dirty="0" smtClean="0"/>
              <a:t>صلى الله عليه وسلم!!</a:t>
            </a:r>
          </a:p>
          <a:p>
            <a:pPr algn="ctr">
              <a:buNone/>
            </a:pPr>
            <a:r>
              <a:rPr lang="ar-QA" sz="3600" b="1" dirty="0" smtClean="0"/>
              <a:t>فهذه امرأة يقتل زوجها وابنها وأبوها في الحرب </a:t>
            </a:r>
          </a:p>
          <a:p>
            <a:pPr algn="ctr">
              <a:buNone/>
            </a:pPr>
            <a:r>
              <a:rPr lang="ar-QA" sz="3600" b="1" dirty="0" smtClean="0">
                <a:solidFill>
                  <a:srgbClr val="FF0066"/>
                </a:solidFill>
              </a:rPr>
              <a:t>فتقول: </a:t>
            </a:r>
            <a:r>
              <a:rPr lang="ar-QA" sz="3600" b="1" dirty="0" smtClean="0"/>
              <a:t>فما فعل النبي صلى الله عليه وسلم؟ </a:t>
            </a:r>
          </a:p>
          <a:p>
            <a:pPr algn="ctr">
              <a:buNone/>
            </a:pPr>
            <a:r>
              <a:rPr lang="ar-QA" sz="3600" b="1" dirty="0" smtClean="0">
                <a:solidFill>
                  <a:srgbClr val="FF0066"/>
                </a:solidFill>
              </a:rPr>
              <a:t>فيقولون لها: </a:t>
            </a:r>
            <a:r>
              <a:rPr lang="ar-QA" sz="3600" b="1" dirty="0" smtClean="0"/>
              <a:t>هو بخير..</a:t>
            </a:r>
          </a:p>
          <a:p>
            <a:pPr algn="ctr">
              <a:buNone/>
            </a:pPr>
            <a:r>
              <a:rPr lang="ar-QA" sz="3600" b="1" dirty="0" smtClean="0">
                <a:solidFill>
                  <a:srgbClr val="FF0066"/>
                </a:solidFill>
              </a:rPr>
              <a:t> فتقول: </a:t>
            </a:r>
            <a:r>
              <a:rPr lang="ar-QA" sz="3600" b="1" dirty="0" smtClean="0"/>
              <a:t>أروني أنظر إليه.. </a:t>
            </a:r>
            <a:r>
              <a:rPr lang="ar-QA" sz="3600" b="1" dirty="0" smtClean="0">
                <a:solidFill>
                  <a:srgbClr val="FF0066"/>
                </a:solidFill>
              </a:rPr>
              <a:t>فلما رأته قالت: </a:t>
            </a:r>
          </a:p>
          <a:p>
            <a:pPr algn="ctr">
              <a:buNone/>
            </a:pPr>
            <a:r>
              <a:rPr lang="ar-QA" sz="3600" b="1" u="sng" dirty="0" smtClean="0"/>
              <a:t>يا رسول الله! كل مصيبة دونك جلل. تعني: صغيرة!!</a:t>
            </a:r>
            <a:endParaRPr lang="ar-QA" sz="3600" u="sng" dirty="0"/>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1268760"/>
            <a:ext cx="8820472" cy="5328592"/>
          </a:xfrm>
        </p:spPr>
        <p:txBody>
          <a:bodyPr>
            <a:normAutofit/>
          </a:bodyPr>
          <a:lstStyle/>
          <a:p>
            <a:pPr algn="ctr"/>
            <a:r>
              <a:rPr lang="ar-QA" sz="3600" b="1" dirty="0" smtClean="0"/>
              <a:t>ولما أصيب النبي صلى الله عليه وسلم في وجنتيه في غزوة أحد..فدخلت حلقة المغفر في وجنتيه</a:t>
            </a:r>
          </a:p>
          <a:p>
            <a:pPr algn="ctr">
              <a:buNone/>
            </a:pPr>
            <a:r>
              <a:rPr lang="ar-QA" sz="3600" b="1" dirty="0" smtClean="0">
                <a:solidFill>
                  <a:srgbClr val="FF0066"/>
                </a:solidFill>
              </a:rPr>
              <a:t> </a:t>
            </a:r>
            <a:r>
              <a:rPr lang="ar-QA" sz="3600" b="1" dirty="0" smtClean="0"/>
              <a:t>استحلف أبو </a:t>
            </a:r>
            <a:r>
              <a:rPr lang="ar-QA" sz="3600" b="1" dirty="0" smtClean="0">
                <a:solidFill>
                  <a:srgbClr val="00B050"/>
                </a:solidFill>
              </a:rPr>
              <a:t>عبيده بن الجراح </a:t>
            </a:r>
            <a:r>
              <a:rPr lang="ar-QA" sz="3600" b="1" dirty="0" smtClean="0"/>
              <a:t>النبي صلى الله عليه وسلم أن ينزعهما هو..</a:t>
            </a:r>
          </a:p>
          <a:p>
            <a:pPr algn="ctr">
              <a:buNone/>
            </a:pPr>
            <a:r>
              <a:rPr lang="ar-QA" sz="3600" b="1" dirty="0" smtClean="0">
                <a:solidFill>
                  <a:srgbClr val="FF0066"/>
                </a:solidFill>
              </a:rPr>
              <a:t> ثم قال: </a:t>
            </a:r>
            <a:r>
              <a:rPr lang="ar-QA" sz="3600" b="1" dirty="0" smtClean="0"/>
              <a:t>أنزعها بأسناني، فيشق ذلك على النبي صلى الله عليه وسلم..</a:t>
            </a:r>
            <a:br>
              <a:rPr lang="ar-QA" sz="3600" b="1" dirty="0" smtClean="0"/>
            </a:br>
            <a:r>
              <a:rPr lang="ar-QA" sz="3600" b="1" dirty="0" smtClean="0"/>
              <a:t> </a:t>
            </a:r>
            <a:r>
              <a:rPr lang="ar-QA" sz="3600" b="1" dirty="0" smtClean="0">
                <a:solidFill>
                  <a:srgbClr val="FF0066"/>
                </a:solidFill>
              </a:rPr>
              <a:t>فقال: </a:t>
            </a:r>
            <a:r>
              <a:rPr lang="ar-QA" sz="3600" b="1" dirty="0" smtClean="0"/>
              <a:t>لا.. فجعل ينزعهما بشفتيه.. حتى لا يؤذي النبي صلى الله عليه وسلم..</a:t>
            </a:r>
            <a:br>
              <a:rPr lang="ar-QA" sz="3600" b="1" dirty="0" smtClean="0"/>
            </a:br>
            <a:r>
              <a:rPr lang="ar-QA" sz="3600" b="1" dirty="0" smtClean="0"/>
              <a:t> فسقطت من أجل ذلك ثنيته، فكان أهتم بين المسلمين!!</a:t>
            </a:r>
            <a:endParaRPr lang="ar-QA" sz="3600" dirty="0"/>
          </a:p>
        </p:txBody>
      </p:sp>
      <p:sp>
        <p:nvSpPr>
          <p:cNvPr id="5"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0087"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12776"/>
            <a:ext cx="9144000" cy="5184576"/>
          </a:xfrm>
        </p:spPr>
        <p:txBody>
          <a:bodyPr>
            <a:normAutofit/>
          </a:bodyPr>
          <a:lstStyle/>
          <a:p>
            <a:pPr algn="ctr"/>
            <a:r>
              <a:rPr lang="ar-QA" sz="3600" b="1" dirty="0" smtClean="0"/>
              <a:t>وسيدنا طلحة بن عبيد الله أصيب بالعرج في غزوة أحد من كثرة ما أصابه من الطعن وضربات الرمح أو السيوف أو السهام..</a:t>
            </a:r>
          </a:p>
          <a:p>
            <a:pPr algn="ctr">
              <a:buNone/>
            </a:pPr>
            <a:r>
              <a:rPr lang="ar-QA" sz="3600" b="1" dirty="0" smtClean="0"/>
              <a:t> ثم قعد للنبي صلى الله عليه وسلم ليصعد على ظهره..</a:t>
            </a:r>
          </a:p>
          <a:p>
            <a:pPr algn="ctr">
              <a:buNone/>
            </a:pPr>
            <a:r>
              <a:rPr lang="ar-QA" sz="3600" b="1" dirty="0" smtClean="0"/>
              <a:t> وتكلف أن يمشي صحيحاً..</a:t>
            </a:r>
          </a:p>
          <a:p>
            <a:pPr algn="ctr">
              <a:buNone/>
            </a:pPr>
            <a:r>
              <a:rPr lang="ar-QA" sz="3600" b="1" dirty="0" smtClean="0"/>
              <a:t>حتى لا يؤذي النبي صلى الله عليه وسلم.. فأصلح الله عرجته. </a:t>
            </a:r>
            <a:r>
              <a:rPr lang="ar-QA" sz="3600" b="1" dirty="0" smtClean="0">
                <a:solidFill>
                  <a:srgbClr val="FF0066"/>
                </a:solidFill>
                <a:latin typeface="+mj-lt"/>
                <a:ea typeface="+mj-ea"/>
                <a:cs typeface="+mj-cs"/>
              </a:rPr>
              <a:t>ونحن ندعي حب النبي صلى الله عليه وسلم </a:t>
            </a:r>
          </a:p>
          <a:p>
            <a:pPr algn="ctr">
              <a:buNone/>
            </a:pPr>
            <a:r>
              <a:rPr lang="ar-QA" sz="3600" b="1" dirty="0" smtClean="0">
                <a:solidFill>
                  <a:srgbClr val="FF0066"/>
                </a:solidFill>
                <a:latin typeface="+mj-lt"/>
                <a:ea typeface="+mj-ea"/>
                <a:cs typeface="+mj-cs"/>
              </a:rPr>
              <a:t>ونترك سيرته وأخلاقه</a:t>
            </a:r>
            <a:r>
              <a:rPr lang="ar-QA" sz="3600" b="1" dirty="0" smtClean="0">
                <a:solidFill>
                  <a:srgbClr val="FF0066"/>
                </a:solidFill>
              </a:rPr>
              <a:t>!!</a:t>
            </a:r>
            <a:endParaRPr lang="ar-QA" sz="3600" dirty="0">
              <a:solidFill>
                <a:srgbClr val="FF0066"/>
              </a:solidFill>
            </a:endParaRPr>
          </a:p>
        </p:txBody>
      </p:sp>
      <p:sp>
        <p:nvSpPr>
          <p:cNvPr id="5" name="Title 1"/>
          <p:cNvSpPr txBox="1">
            <a:spLocks/>
          </p:cNvSpPr>
          <p:nvPr/>
        </p:nvSpPr>
        <p:spPr>
          <a:xfrm>
            <a:off x="2987824" y="188640"/>
            <a:ext cx="8229600" cy="1143000"/>
          </a:xfrm>
          <a:prstGeom prst="rect">
            <a:avLst/>
          </a:prstGeom>
        </p:spPr>
        <p:txBody>
          <a:bodyPr vert="horz" lIns="91440" tIns="45720" rIns="91440" bIns="45720" rtlCol="1" anchor="ctr">
            <a:normAutofit fontScale="90000" lnSpcReduction="200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كيف يكون الرسول</a:t>
            </a:r>
            <a:br>
              <a:rPr kumimoji="0" lang="ar-QA" sz="4400" b="1" i="0" u="sng" strike="noStrike" kern="1200" cap="none" spc="0" normalizeH="0" baseline="0" noProof="0" dirty="0" smtClean="0">
                <a:ln>
                  <a:noFill/>
                </a:ln>
                <a:solidFill>
                  <a:srgbClr val="FF0066"/>
                </a:solidFill>
                <a:effectLst/>
                <a:uLnTx/>
                <a:uFillTx/>
                <a:latin typeface="+mj-lt"/>
                <a:ea typeface="+mj-ea"/>
                <a:cs typeface="+mj-cs"/>
              </a:rPr>
            </a:br>
            <a:r>
              <a:rPr kumimoji="0" lang="ar-QA" sz="4400" b="1" i="0" u="sng" strike="noStrike" kern="1200" cap="none" spc="0" normalizeH="0" baseline="0" noProof="0" dirty="0" smtClean="0">
                <a:ln>
                  <a:noFill/>
                </a:ln>
                <a:solidFill>
                  <a:srgbClr val="FF0066"/>
                </a:solidFill>
                <a:effectLst/>
                <a:uLnTx/>
                <a:uFillTx/>
                <a:latin typeface="+mj-lt"/>
                <a:ea typeface="+mj-ea"/>
                <a:cs typeface="+mj-cs"/>
              </a:rPr>
              <a:t>أحب إليك مما سواه..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6135513"/>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2" y="1196752"/>
            <a:ext cx="8435280" cy="4968552"/>
          </a:xfrm>
        </p:spPr>
        <p:txBody>
          <a:bodyPr>
            <a:noAutofit/>
          </a:bodyPr>
          <a:lstStyle/>
          <a:p>
            <a:pPr algn="ctr">
              <a:buNone/>
            </a:pPr>
            <a:r>
              <a:rPr lang="ar-QA" sz="7200" b="1" u="sng" dirty="0" smtClean="0">
                <a:solidFill>
                  <a:schemeClr val="tx1">
                    <a:lumMod val="85000"/>
                    <a:lumOff val="15000"/>
                  </a:schemeClr>
                </a:solidFill>
              </a:rPr>
              <a:t>ثانيا:</a:t>
            </a:r>
          </a:p>
          <a:p>
            <a:pPr algn="ctr">
              <a:buNone/>
            </a:pPr>
            <a:r>
              <a:rPr lang="ar-QA" sz="1100" b="1" dirty="0" smtClean="0">
                <a:solidFill>
                  <a:srgbClr val="FF0066"/>
                </a:solidFill>
              </a:rPr>
              <a:t/>
            </a:r>
            <a:br>
              <a:rPr lang="ar-QA" sz="1100" b="1" dirty="0" smtClean="0">
                <a:solidFill>
                  <a:srgbClr val="FF0066"/>
                </a:solidFill>
              </a:rPr>
            </a:br>
            <a:r>
              <a:rPr lang="ar-QA" sz="7200" b="1" dirty="0" smtClean="0">
                <a:solidFill>
                  <a:srgbClr val="FF0066"/>
                </a:solidFill>
              </a:rPr>
              <a:t> أن تحب المرء لا تحبه إلا لله عز وجل..</a:t>
            </a: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23528" y="1600200"/>
            <a:ext cx="8363272" cy="4925144"/>
          </a:xfrm>
        </p:spPr>
        <p:txBody>
          <a:bodyPr>
            <a:normAutofit/>
          </a:bodyPr>
          <a:lstStyle/>
          <a:p>
            <a:pPr algn="ctr"/>
            <a:r>
              <a:rPr lang="ar-QA" sz="3600" b="1" u="sng" dirty="0" smtClean="0"/>
              <a:t>وقال النبي صلى الله عليه وسلم: </a:t>
            </a:r>
          </a:p>
          <a:p>
            <a:pPr algn="ctr">
              <a:buNone/>
            </a:pPr>
            <a:r>
              <a:rPr lang="ar-QA" sz="3600" b="1" u="sng" dirty="0" smtClean="0"/>
              <a:t>يقول الله تبارك وتعالى</a:t>
            </a:r>
            <a:r>
              <a:rPr lang="en-US" sz="3600" b="1" u="sng" dirty="0" smtClean="0"/>
              <a:t>: </a:t>
            </a:r>
            <a:endParaRPr lang="ar-QA" sz="3600" b="1" u="sng" dirty="0" smtClean="0"/>
          </a:p>
          <a:p>
            <a:pPr algn="ctr">
              <a:buNone/>
            </a:pPr>
            <a:r>
              <a:rPr lang="ar-QA" sz="3600" b="1" dirty="0" smtClean="0"/>
              <a:t> </a:t>
            </a:r>
            <a:r>
              <a:rPr lang="ar-QA" sz="3600" b="1" dirty="0" smtClean="0">
                <a:solidFill>
                  <a:srgbClr val="FF0066"/>
                </a:solidFill>
              </a:rPr>
              <a:t>( المتحابون في والمتجالسون في والمتزاورون في على منابر من نور في ظل عرش الرحمن، يغبطهم النبيون والشهداء )</a:t>
            </a:r>
          </a:p>
          <a:p>
            <a:pPr algn="ctr">
              <a:buNone/>
            </a:pPr>
            <a:r>
              <a:rPr lang="ar-QA" sz="3600" b="1" dirty="0" smtClean="0"/>
              <a:t>لقربهم من الرحمن.. فلا تحب المرء إلا لوجه الله عز وجل.. محبة خالصة من أي غرض دنيوي..</a:t>
            </a:r>
            <a:endParaRPr lang="ar-QA" sz="3600" dirty="0"/>
          </a:p>
        </p:txBody>
      </p:sp>
      <p:sp>
        <p:nvSpPr>
          <p:cNvPr id="7" name="Title 1"/>
          <p:cNvSpPr txBox="1">
            <a:spLocks/>
          </p:cNvSpPr>
          <p:nvPr/>
        </p:nvSpPr>
        <p:spPr>
          <a:xfrm>
            <a:off x="2987824" y="188640"/>
            <a:ext cx="8229600" cy="1143000"/>
          </a:xfrm>
          <a:prstGeom prst="rect">
            <a:avLst/>
          </a:prstGeom>
        </p:spPr>
        <p:txBody>
          <a:bodyPr vert="horz" lIns="91440" tIns="45720" rIns="91440" bIns="45720" rtlCol="1" anchor="ctr">
            <a:normAutofit fontScale="975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المحبة في الله..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6699">
            <a:alpha val="25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pic>
        <p:nvPicPr>
          <p:cNvPr id="8" name="Content Placeholder 7" descr="stOrY.jpg"/>
          <p:cNvPicPr>
            <a:picLocks noGrp="1" noChangeAspect="1"/>
          </p:cNvPicPr>
          <p:nvPr>
            <p:ph idx="1"/>
          </p:nvPr>
        </p:nvPicPr>
        <p:blipFill>
          <a:blip r:embed="rId2" cstate="print"/>
          <a:stretch>
            <a:fillRect/>
          </a:stretch>
        </p:blipFill>
        <p:spPr>
          <a:xfrm>
            <a:off x="-900608" y="0"/>
            <a:ext cx="10513168" cy="6858000"/>
          </a:xfrm>
        </p:spPr>
      </p:pic>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512168"/>
            <a:ext cx="8964488" cy="5733256"/>
          </a:xfrm>
        </p:spPr>
        <p:txBody>
          <a:bodyPr>
            <a:noAutofit/>
          </a:bodyPr>
          <a:lstStyle/>
          <a:p>
            <a:pPr algn="ctr">
              <a:buNone/>
            </a:pPr>
            <a:r>
              <a:rPr lang="ar-QA" sz="3600" b="1" dirty="0" smtClean="0">
                <a:solidFill>
                  <a:srgbClr val="FF0066"/>
                </a:solidFill>
              </a:rPr>
              <a:t>* وحينما تقع المحبة فالله يكون بذل المال أحقر شيء..</a:t>
            </a:r>
            <a:r>
              <a:rPr lang="ar-QA" sz="3600" b="1" dirty="0" smtClean="0"/>
              <a:t/>
            </a:r>
            <a:br>
              <a:rPr lang="ar-QA" sz="3600" b="1" dirty="0" smtClean="0"/>
            </a:br>
            <a:r>
              <a:rPr lang="ar-QA" sz="3600" b="1" dirty="0" smtClean="0"/>
              <a:t> لما أتى فتح الموصلي إلى عيسى التمار</a:t>
            </a:r>
            <a:r>
              <a:rPr lang="en-US" sz="3600" b="1" dirty="0" smtClean="0"/>
              <a:t> </a:t>
            </a:r>
            <a:r>
              <a:rPr lang="ar-QA" sz="3600" b="1" dirty="0" smtClean="0"/>
              <a:t>وكان أخاً له في الله </a:t>
            </a:r>
            <a:r>
              <a:rPr lang="ar-QA" sz="3600" b="1" dirty="0" smtClean="0">
                <a:solidFill>
                  <a:srgbClr val="FF0066"/>
                </a:solidFill>
              </a:rPr>
              <a:t>فقال للجارية: </a:t>
            </a:r>
            <a:r>
              <a:rPr lang="ar-QA" sz="3600" b="1" dirty="0" smtClean="0"/>
              <a:t>أين أخي؟</a:t>
            </a:r>
          </a:p>
          <a:p>
            <a:pPr algn="ctr">
              <a:buNone/>
            </a:pPr>
            <a:r>
              <a:rPr lang="ar-QA" sz="3600" b="1" dirty="0" smtClean="0"/>
              <a:t> </a:t>
            </a:r>
            <a:r>
              <a:rPr lang="ar-QA" sz="3600" b="1" dirty="0" smtClean="0">
                <a:solidFill>
                  <a:srgbClr val="FF0066"/>
                </a:solidFill>
              </a:rPr>
              <a:t>قالت: </a:t>
            </a:r>
            <a:r>
              <a:rPr lang="ar-QA" sz="3600" b="1" dirty="0" smtClean="0"/>
              <a:t>ليس موجوداً، </a:t>
            </a:r>
            <a:r>
              <a:rPr lang="ar-QA" sz="3600" b="1" dirty="0" smtClean="0">
                <a:solidFill>
                  <a:srgbClr val="FF0066"/>
                </a:solidFill>
              </a:rPr>
              <a:t>قال لها: </a:t>
            </a:r>
            <a:r>
              <a:rPr lang="ar-QA" sz="3600" b="1" dirty="0" smtClean="0"/>
              <a:t>فأين كيس نقود أخي؟ فأتت بالكيس، فأخذ حاجته من الكيس، ثم رده مرة ثانية..</a:t>
            </a:r>
          </a:p>
          <a:p>
            <a:pPr algn="ctr">
              <a:buNone/>
            </a:pPr>
            <a:r>
              <a:rPr lang="ar-QA" sz="3600" b="1" dirty="0" smtClean="0"/>
              <a:t> </a:t>
            </a:r>
            <a:r>
              <a:rPr lang="ar-QA" sz="3600" b="1" dirty="0" smtClean="0">
                <a:solidFill>
                  <a:srgbClr val="FF0066"/>
                </a:solidFill>
              </a:rPr>
              <a:t>فلما أتى قالت الجارية: </a:t>
            </a:r>
            <a:r>
              <a:rPr lang="ar-QA" sz="3600" b="1" dirty="0" smtClean="0"/>
              <a:t>أتى أخوك فتح الموصلي</a:t>
            </a:r>
            <a:r>
              <a:rPr lang="en-US" sz="3600" b="1" dirty="0" smtClean="0"/>
              <a:t> </a:t>
            </a:r>
            <a:r>
              <a:rPr lang="ar-QA" sz="3600" b="1" dirty="0" smtClean="0">
                <a:solidFill>
                  <a:srgbClr val="FF0066"/>
                </a:solidFill>
              </a:rPr>
              <a:t>وقال</a:t>
            </a:r>
            <a:r>
              <a:rPr lang="ar-QA" sz="3600" b="1" dirty="0" smtClean="0"/>
              <a:t>: أين كيس نقود أخي، فأخذ حاجته ثم مضى..</a:t>
            </a:r>
          </a:p>
          <a:p>
            <a:pPr algn="ctr">
              <a:buNone/>
            </a:pPr>
            <a:r>
              <a:rPr lang="ar-QA" sz="3600" b="1" dirty="0" smtClean="0">
                <a:solidFill>
                  <a:srgbClr val="FF0066"/>
                </a:solidFill>
              </a:rPr>
              <a:t> قال: </a:t>
            </a:r>
            <a:r>
              <a:rPr lang="ar-QA" sz="3600" b="1" dirty="0" smtClean="0"/>
              <a:t>أشهد الله أنك حرة لوجهه إن كان ما تقولينه حقاً..</a:t>
            </a:r>
            <a:endParaRPr lang="ar-QA" sz="3600" dirty="0"/>
          </a:p>
        </p:txBody>
      </p:sp>
      <p:sp>
        <p:nvSpPr>
          <p:cNvPr id="4" name="Title 1"/>
          <p:cNvSpPr txBox="1">
            <a:spLocks/>
          </p:cNvSpPr>
          <p:nvPr/>
        </p:nvSpPr>
        <p:spPr>
          <a:xfrm>
            <a:off x="2987824" y="197768"/>
            <a:ext cx="8229600" cy="1143000"/>
          </a:xfrm>
          <a:prstGeom prst="rect">
            <a:avLst/>
          </a:prstGeom>
        </p:spPr>
        <p:txBody>
          <a:bodyPr vert="horz" lIns="91440" tIns="45720" rIns="91440" bIns="45720" rtlCol="1" anchor="ctr">
            <a:normAutofit fontScale="975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المحبة في الله..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016" y="1340768"/>
            <a:ext cx="8892480" cy="5112568"/>
          </a:xfrm>
        </p:spPr>
        <p:txBody>
          <a:bodyPr>
            <a:normAutofit/>
          </a:bodyPr>
          <a:lstStyle/>
          <a:p>
            <a:pPr algn="ctr"/>
            <a:r>
              <a:rPr lang="ar-QA" sz="3600" b="1" dirty="0" smtClean="0"/>
              <a:t>كان الرجل منهم يموت فيخلفه أخوه في بيته أربعين سنة في الطعام والشراب والكسوة والمال على أهله </a:t>
            </a:r>
          </a:p>
          <a:p>
            <a:pPr algn="ctr">
              <a:buNone/>
            </a:pPr>
            <a:r>
              <a:rPr lang="ar-QA" sz="3600" b="1" u="sng" dirty="0" smtClean="0">
                <a:solidFill>
                  <a:srgbClr val="FF0066"/>
                </a:solidFill>
              </a:rPr>
              <a:t>لمجرد أنه كان أخاً له في الله فقط!!</a:t>
            </a:r>
          </a:p>
          <a:p>
            <a:pPr algn="ctr">
              <a:buNone/>
            </a:pPr>
            <a:r>
              <a:rPr lang="ar-QA" sz="3600" b="1" dirty="0" smtClean="0"/>
              <a:t>فإذا وجدت أخاً في الله عز وجل فشد عليه، فإن مجالسة الصالحين تحيي القلوب</a:t>
            </a:r>
          </a:p>
          <a:p>
            <a:pPr algn="ctr">
              <a:buNone/>
            </a:pPr>
            <a:r>
              <a:rPr lang="ar-QA" sz="3600" b="1" u="sng" dirty="0" smtClean="0">
                <a:solidFill>
                  <a:srgbClr val="FF0066"/>
                </a:solidFill>
              </a:rPr>
              <a:t> كما قال الحسن البصري : </a:t>
            </a:r>
          </a:p>
          <a:p>
            <a:pPr algn="ctr">
              <a:buNone/>
            </a:pPr>
            <a:r>
              <a:rPr lang="ar-QA" sz="3600" b="1" dirty="0" smtClean="0"/>
              <a:t>(إخواننا أغلى عندنا من أهلينا فأهلونا يذكروننا الدنيا وإخواننا يذكروننا بالآخرة )</a:t>
            </a:r>
          </a:p>
        </p:txBody>
      </p:sp>
      <p:sp>
        <p:nvSpPr>
          <p:cNvPr id="4" name="Title 1"/>
          <p:cNvSpPr txBox="1">
            <a:spLocks/>
          </p:cNvSpPr>
          <p:nvPr/>
        </p:nvSpPr>
        <p:spPr>
          <a:xfrm>
            <a:off x="2987824" y="188640"/>
            <a:ext cx="8229600" cy="1143000"/>
          </a:xfrm>
          <a:prstGeom prst="rect">
            <a:avLst/>
          </a:prstGeom>
        </p:spPr>
        <p:txBody>
          <a:bodyPr vert="horz" lIns="91440" tIns="45720" rIns="91440" bIns="45720" rtlCol="1" anchor="ctr">
            <a:normAutofit fontScale="97500"/>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المحبة في الله..</a:t>
            </a:r>
            <a:endParaRPr kumimoji="0" lang="ar-QA" sz="4400" b="0"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2" y="1124744"/>
            <a:ext cx="8435280" cy="4968552"/>
          </a:xfrm>
        </p:spPr>
        <p:txBody>
          <a:bodyPr>
            <a:noAutofit/>
          </a:bodyPr>
          <a:lstStyle/>
          <a:p>
            <a:pPr algn="ctr">
              <a:buNone/>
            </a:pPr>
            <a:r>
              <a:rPr lang="ar-QA" sz="6600" b="1" u="sng" dirty="0" smtClean="0">
                <a:solidFill>
                  <a:srgbClr val="FF0066"/>
                </a:solidFill>
              </a:rPr>
              <a:t>ثالثا:</a:t>
            </a:r>
          </a:p>
          <a:p>
            <a:pPr algn="ctr">
              <a:buNone/>
            </a:pPr>
            <a:r>
              <a:rPr lang="ar-QA" sz="800" b="1" dirty="0" smtClean="0">
                <a:solidFill>
                  <a:srgbClr val="FF0066"/>
                </a:solidFill>
              </a:rPr>
              <a:t/>
            </a:r>
            <a:br>
              <a:rPr lang="ar-QA" sz="800" b="1" dirty="0" smtClean="0">
                <a:solidFill>
                  <a:srgbClr val="FF0066"/>
                </a:solidFill>
              </a:rPr>
            </a:br>
            <a:r>
              <a:rPr lang="ar-QA" sz="6600" b="1" dirty="0" smtClean="0">
                <a:solidFill>
                  <a:srgbClr val="FF0066"/>
                </a:solidFill>
              </a:rPr>
              <a:t> </a:t>
            </a:r>
            <a:r>
              <a:rPr lang="ar-QA" sz="6600" b="1" dirty="0" smtClean="0"/>
              <a:t>وأن تكره أن تعود في الكفر بعد إذ أنقذك الله منه كما تكره أن تقذف في النار..</a:t>
            </a:r>
            <a:endParaRPr lang="ar-QA" sz="6600" b="1" dirty="0" smtClean="0">
              <a:solidFill>
                <a:srgbClr val="FF0066"/>
              </a:solidFill>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40768"/>
            <a:ext cx="9144000" cy="5688632"/>
          </a:xfrm>
        </p:spPr>
        <p:txBody>
          <a:bodyPr>
            <a:normAutofit/>
          </a:bodyPr>
          <a:lstStyle/>
          <a:p>
            <a:pPr algn="ctr"/>
            <a:r>
              <a:rPr lang="ar-SA" sz="3500" b="1" u="sng" dirty="0" smtClean="0">
                <a:solidFill>
                  <a:srgbClr val="FF0066"/>
                </a:solidFill>
              </a:rPr>
              <a:t>وفي هذه الخصلة بيان لعقيدة الولاء والبراء</a:t>
            </a:r>
            <a:r>
              <a:rPr lang="ar-QA" sz="3500" b="1" u="sng" dirty="0" smtClean="0">
                <a:solidFill>
                  <a:srgbClr val="FF0066"/>
                </a:solidFill>
              </a:rPr>
              <a:t>..</a:t>
            </a:r>
            <a:r>
              <a:rPr lang="ar-QA" sz="3500" b="1" dirty="0" smtClean="0"/>
              <a:t/>
            </a:r>
            <a:br>
              <a:rPr lang="ar-QA" sz="3500" b="1" dirty="0" smtClean="0"/>
            </a:br>
            <a:r>
              <a:rPr lang="ar-SA" sz="3500" b="1" dirty="0" smtClean="0"/>
              <a:t> بالتبري من الكفر وأهله</a:t>
            </a:r>
            <a:r>
              <a:rPr lang="ar-QA" sz="3500" b="1" dirty="0" smtClean="0"/>
              <a:t>..</a:t>
            </a:r>
            <a:r>
              <a:rPr lang="ar-SA" sz="3500" b="1" dirty="0" smtClean="0"/>
              <a:t> وحب الإيمان وأهله </a:t>
            </a:r>
            <a:r>
              <a:rPr lang="ar-QA" sz="3500" b="1" dirty="0" smtClean="0"/>
              <a:t>..</a:t>
            </a:r>
            <a:br>
              <a:rPr lang="ar-QA" sz="3500" b="1" dirty="0" smtClean="0"/>
            </a:br>
            <a:r>
              <a:rPr lang="ar-SA" sz="3500" b="1" u="sng" dirty="0" smtClean="0">
                <a:solidFill>
                  <a:srgbClr val="FF0066"/>
                </a:solidFill>
              </a:rPr>
              <a:t>قال الله </a:t>
            </a:r>
            <a:r>
              <a:rPr lang="ar-QA" sz="3500" b="1" u="sng" dirty="0" smtClean="0">
                <a:solidFill>
                  <a:srgbClr val="FF0066"/>
                </a:solidFill>
              </a:rPr>
              <a:t>:</a:t>
            </a:r>
            <a:endParaRPr lang="ar-QA" sz="3500" b="1" dirty="0" smtClean="0"/>
          </a:p>
          <a:p>
            <a:pPr algn="ctr">
              <a:buNone/>
            </a:pPr>
            <a:r>
              <a:rPr lang="ar-SA" sz="3500" b="1" dirty="0" smtClean="0"/>
              <a:t>{لَا تَجِدُ قَوْمًا يُؤْمِنُونَ بِاللَّهِ وَالْيَوْمِ الْآخِرِ يُوَادُّونَ مَنْ حَادَّ</a:t>
            </a:r>
            <a:endParaRPr lang="ar-QA" sz="3500" b="1" dirty="0" smtClean="0"/>
          </a:p>
          <a:p>
            <a:pPr algn="ctr">
              <a:buNone/>
            </a:pPr>
            <a:r>
              <a:rPr lang="ar-SA" sz="3500" b="1" dirty="0" smtClean="0"/>
              <a:t> اللَّهَ وَرَسُولَهُ وَلَوْ كَانُوا آبَاءهُمْ أَوْ أَبْنَاءهُمْ أَوْ إِخْوَانَهُمْ </a:t>
            </a:r>
            <a:endParaRPr lang="ar-QA" sz="3500" b="1" dirty="0" smtClean="0"/>
          </a:p>
          <a:p>
            <a:pPr algn="ctr">
              <a:buNone/>
            </a:pPr>
            <a:r>
              <a:rPr lang="ar-SA" sz="3500" b="1" dirty="0" smtClean="0"/>
              <a:t>أَوْ عَشِيرَتَهُمْ أُوْلَئِكَ كَتَبَ فِي قُلُوبِهِمُ الْإِيمَانَ وَأَيَّدَهُم </a:t>
            </a:r>
            <a:endParaRPr lang="ar-QA" sz="3500" b="1" dirty="0" smtClean="0"/>
          </a:p>
          <a:p>
            <a:pPr algn="ctr">
              <a:buNone/>
            </a:pPr>
            <a:r>
              <a:rPr lang="ar-SA" sz="3500" b="1" dirty="0" smtClean="0"/>
              <a:t>بِرُوحٍ مِّنْهُ وَيُدْخِلُهُمْ جَنَّاتٍ تَجْرِي مِن تَحْتِهَا الْأَنْهَارُ</a:t>
            </a:r>
            <a:endParaRPr lang="ar-QA" sz="3500" b="1" dirty="0" smtClean="0"/>
          </a:p>
          <a:p>
            <a:pPr algn="ctr">
              <a:buNone/>
            </a:pPr>
            <a:r>
              <a:rPr lang="ar-SA" sz="3500" b="1" dirty="0" smtClean="0"/>
              <a:t> خَالِدِينَ فِيهَا رَضِيَ اللَّهُ عَنْهُمْ وَرَضُوا عَنْهُ أُوْلَئِكَ حِزْبُ اللَّهِ</a:t>
            </a:r>
            <a:endParaRPr lang="ar-QA" sz="3500" b="1" dirty="0" smtClean="0"/>
          </a:p>
          <a:p>
            <a:pPr algn="ctr">
              <a:buNone/>
            </a:pPr>
            <a:r>
              <a:rPr lang="ar-SA" sz="3500" b="1" dirty="0" smtClean="0"/>
              <a:t> أَلَا إِنَّ حِزْبَ اللَّهِ هُمُ الْمُفْلِحُونَ}</a:t>
            </a:r>
            <a:endParaRPr lang="ar-QA" sz="35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2027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9696" y="1772816"/>
            <a:ext cx="8686800" cy="5040560"/>
          </a:xfrm>
        </p:spPr>
        <p:txBody>
          <a:bodyPr>
            <a:normAutofit/>
          </a:bodyPr>
          <a:lstStyle/>
          <a:p>
            <a:pPr algn="ctr"/>
            <a:r>
              <a:rPr lang="ar-QA" sz="3600" b="1" u="sng" dirty="0" smtClean="0">
                <a:solidFill>
                  <a:srgbClr val="FF0066"/>
                </a:solidFill>
              </a:rPr>
              <a:t>قال ابن القيم رحمه الله</a:t>
            </a:r>
          </a:p>
          <a:p>
            <a:pPr algn="ctr">
              <a:buNone/>
            </a:pPr>
            <a:r>
              <a:rPr lang="ar-QA" sz="3600" b="1" dirty="0" smtClean="0"/>
              <a:t> " فإن للإيمان فرحة ولذة في القلب فمن لم يجدها فهو فاقد الإيمان أو ناقصه</a:t>
            </a:r>
            <a:br>
              <a:rPr lang="ar-QA" sz="3600" b="1" dirty="0" smtClean="0"/>
            </a:br>
            <a:r>
              <a:rPr lang="ar-QA" sz="3600" b="1" dirty="0" smtClean="0"/>
              <a:t>وهو من القسم الذين قال الله عز وجل فيهم</a:t>
            </a:r>
            <a:br>
              <a:rPr lang="ar-QA" sz="3600" b="1" dirty="0" smtClean="0"/>
            </a:br>
            <a:r>
              <a:rPr lang="ar-QA" sz="3600" b="1" dirty="0" smtClean="0"/>
              <a:t>" قالت الأعراب آمنا قل لم تؤمنوا ولكن قولوا أسلمنا ولما يدخل الإيمان في قلوبكم ". </a:t>
            </a:r>
            <a:endParaRPr lang="ar-QA" sz="3600" b="1" dirty="0"/>
          </a:p>
        </p:txBody>
      </p:sp>
      <p:sp>
        <p:nvSpPr>
          <p:cNvPr id="5" name="Title 1"/>
          <p:cNvSpPr txBox="1">
            <a:spLocks/>
          </p:cNvSpPr>
          <p:nvPr/>
        </p:nvSpPr>
        <p:spPr>
          <a:xfrm>
            <a:off x="3687216" y="0"/>
            <a:ext cx="8229600" cy="1763688"/>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للإيمان نور</a:t>
            </a:r>
            <a:b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br>
            <a:r>
              <a:rPr kumimoji="0" lang="ar-QA" sz="4400" b="1" i="0" u="none"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                 </a:t>
            </a:r>
            <a: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وحلاوة وطعم!</a:t>
            </a:r>
            <a:endParaRPr kumimoji="0" lang="ar-QA" sz="4400" b="0" i="0" u="sng"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274638"/>
            <a:ext cx="8229600" cy="1143000"/>
          </a:xfrm>
        </p:spPr>
        <p:txBody>
          <a:bodyPr/>
          <a:lstStyle/>
          <a:p>
            <a:pPr algn="r"/>
            <a:r>
              <a:rPr lang="ar-QA" b="1" u="sng" dirty="0" smtClean="0">
                <a:solidFill>
                  <a:srgbClr val="FF0066"/>
                </a:solidFill>
              </a:rPr>
              <a:t>كراهية الكفر وأهله..</a:t>
            </a:r>
            <a:endParaRPr lang="ar-QA" b="1" u="sng" dirty="0">
              <a:solidFill>
                <a:srgbClr val="FF0066"/>
              </a:solidFill>
            </a:endParaRPr>
          </a:p>
        </p:txBody>
      </p:sp>
      <p:sp>
        <p:nvSpPr>
          <p:cNvPr id="4" name="Content Placeholder 3"/>
          <p:cNvSpPr>
            <a:spLocks noGrp="1"/>
          </p:cNvSpPr>
          <p:nvPr>
            <p:ph idx="1"/>
          </p:nvPr>
        </p:nvSpPr>
        <p:spPr>
          <a:xfrm>
            <a:off x="179512" y="1451917"/>
            <a:ext cx="8784976" cy="5406083"/>
          </a:xfrm>
        </p:spPr>
        <p:txBody>
          <a:bodyPr>
            <a:normAutofit/>
          </a:bodyPr>
          <a:lstStyle/>
          <a:p>
            <a:pPr algn="ctr"/>
            <a:r>
              <a:rPr lang="ar-SA" sz="3600" b="1" dirty="0" smtClean="0">
                <a:solidFill>
                  <a:srgbClr val="FF0066"/>
                </a:solidFill>
              </a:rPr>
              <a:t>أتى به هنا</a:t>
            </a:r>
            <a:r>
              <a:rPr lang="ar-QA" sz="3600" b="1" dirty="0" smtClean="0">
                <a:solidFill>
                  <a:srgbClr val="FF0066"/>
                </a:solidFill>
              </a:rPr>
              <a:t>..</a:t>
            </a:r>
            <a:r>
              <a:rPr lang="ar-SA" sz="3600" b="1" dirty="0" smtClean="0">
                <a:solidFill>
                  <a:srgbClr val="FF0066"/>
                </a:solidFill>
              </a:rPr>
              <a:t> لدلالته على أن الكراهية من شُعب الإيمان ومن خصاله</a:t>
            </a:r>
            <a:r>
              <a:rPr lang="ar-QA" sz="3600" b="1" dirty="0" smtClean="0">
                <a:solidFill>
                  <a:srgbClr val="FF0066"/>
                </a:solidFill>
              </a:rPr>
              <a:t>..</a:t>
            </a:r>
            <a:br>
              <a:rPr lang="ar-QA" sz="3600" b="1" dirty="0" smtClean="0">
                <a:solidFill>
                  <a:srgbClr val="FF0066"/>
                </a:solidFill>
              </a:rPr>
            </a:br>
            <a:r>
              <a:rPr lang="ar-SA" sz="3600" b="1" dirty="0" smtClean="0">
                <a:solidFill>
                  <a:srgbClr val="FF0066"/>
                </a:solidFill>
              </a:rPr>
              <a:t>مع أنها عمل قلب</a:t>
            </a:r>
            <a:r>
              <a:rPr lang="ar-QA" sz="3600" b="1" dirty="0" smtClean="0">
                <a:solidFill>
                  <a:srgbClr val="FF0066"/>
                </a:solidFill>
              </a:rPr>
              <a:t>!!</a:t>
            </a:r>
          </a:p>
          <a:p>
            <a:pPr algn="ctr">
              <a:buNone/>
            </a:pPr>
            <a:endParaRPr lang="ar-QA" sz="1800" b="1" dirty="0" smtClean="0">
              <a:solidFill>
                <a:srgbClr val="FF0066"/>
              </a:solidFill>
            </a:endParaRPr>
          </a:p>
          <a:p>
            <a:pPr algn="ctr">
              <a:buNone/>
            </a:pPr>
            <a:r>
              <a:rPr lang="ar-QA" sz="3600" b="1" dirty="0" smtClean="0">
                <a:solidFill>
                  <a:srgbClr val="FF0066"/>
                </a:solidFill>
              </a:rPr>
              <a:t>و</a:t>
            </a:r>
            <a:r>
              <a:rPr lang="ar-SA" sz="3600" b="1" dirty="0" smtClean="0">
                <a:solidFill>
                  <a:srgbClr val="FF0066"/>
                </a:solidFill>
              </a:rPr>
              <a:t>قال الحافظ ابن حجر: </a:t>
            </a:r>
            <a:r>
              <a:rPr lang="ar-SA" sz="3600" b="1" dirty="0" smtClean="0"/>
              <a:t>فإن قيل فلم عدى العود </a:t>
            </a:r>
            <a:r>
              <a:rPr lang="ar-SA" sz="3600" b="1" dirty="0" smtClean="0">
                <a:solidFill>
                  <a:srgbClr val="FF0066"/>
                </a:solidFill>
              </a:rPr>
              <a:t>(بفي)</a:t>
            </a:r>
            <a:r>
              <a:rPr lang="ar-SA" sz="3600" b="1" dirty="0" smtClean="0"/>
              <a:t> ولم يعد </a:t>
            </a:r>
            <a:r>
              <a:rPr lang="ar-SA" sz="3600" b="1" dirty="0" smtClean="0">
                <a:solidFill>
                  <a:srgbClr val="FF0066"/>
                </a:solidFill>
              </a:rPr>
              <a:t>(بإلى)</a:t>
            </a:r>
            <a:r>
              <a:rPr lang="ar-SA" sz="3600" b="1" dirty="0" smtClean="0"/>
              <a:t>؟ فالجواب: أنه ضمنه معنى الاستقرار، وكأنه قال: يستقر فيه</a:t>
            </a:r>
            <a:r>
              <a:rPr lang="ar-QA" sz="3600" b="1" dirty="0" smtClean="0"/>
              <a:t>..</a:t>
            </a: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600200"/>
            <a:ext cx="8964488" cy="4925144"/>
          </a:xfrm>
        </p:spPr>
        <p:txBody>
          <a:bodyPr>
            <a:normAutofit/>
          </a:bodyPr>
          <a:lstStyle/>
          <a:p>
            <a:pPr algn="ctr"/>
            <a:r>
              <a:rPr lang="ar-QA" sz="4800" b="1" dirty="0" smtClean="0"/>
              <a:t>فهو إسقرار النفس وإطمئنانها بالايمان أهله..</a:t>
            </a:r>
            <a:br>
              <a:rPr lang="ar-QA" sz="4800" b="1" dirty="0" smtClean="0"/>
            </a:br>
            <a:r>
              <a:rPr lang="ar-QA" sz="4800" b="1" dirty="0" smtClean="0"/>
              <a:t>وكراهية وبغض الكفر وأهله ..</a:t>
            </a:r>
          </a:p>
          <a:p>
            <a:pPr algn="ctr">
              <a:buNone/>
            </a:pPr>
            <a:r>
              <a:rPr lang="ar-QA" sz="4800" b="1" dirty="0" smtClean="0"/>
              <a:t>وساواها بكراهية الإلقاء في النار </a:t>
            </a:r>
          </a:p>
          <a:p>
            <a:pPr algn="ctr">
              <a:buNone/>
            </a:pPr>
            <a:r>
              <a:rPr lang="ar-QA" sz="4800" b="1" dirty="0" smtClean="0"/>
              <a:t>والإحتراق بها..</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484785"/>
            <a:ext cx="8964488" cy="5373216"/>
          </a:xfrm>
        </p:spPr>
        <p:txBody>
          <a:bodyPr>
            <a:normAutofit lnSpcReduction="10000"/>
          </a:bodyPr>
          <a:lstStyle/>
          <a:p>
            <a:pPr algn="ctr">
              <a:buNone/>
            </a:pPr>
            <a:r>
              <a:rPr lang="ar-QA" sz="3600" b="1" u="sng" dirty="0" smtClean="0">
                <a:solidFill>
                  <a:srgbClr val="FF0066"/>
                </a:solidFill>
              </a:rPr>
              <a:t>وهنا أشار إلى فضل الله عليك بكونك مسلم..</a:t>
            </a:r>
            <a:endParaRPr lang="ar-QA" sz="3600" b="1" dirty="0" smtClean="0"/>
          </a:p>
          <a:p>
            <a:pPr algn="ctr">
              <a:buNone/>
            </a:pPr>
            <a:r>
              <a:rPr lang="ar-QA" sz="3600" b="1" dirty="0" smtClean="0"/>
              <a:t>فليس محصور هذا الحديث فقط على من كان كافرا وأسلم..</a:t>
            </a:r>
          </a:p>
          <a:p>
            <a:pPr algn="ctr">
              <a:buNone/>
            </a:pPr>
            <a:r>
              <a:rPr lang="ar-SA" sz="3600" b="1" dirty="0" smtClean="0"/>
              <a:t>لأن أنقذ بمعنى </a:t>
            </a:r>
            <a:r>
              <a:rPr lang="ar-QA" sz="3600" b="1" dirty="0" smtClean="0"/>
              <a:t>ال</a:t>
            </a:r>
            <a:r>
              <a:rPr lang="ar-SA" sz="3600" b="1" dirty="0" smtClean="0"/>
              <a:t>حفظ بالعصمة ابتداء بأن يولد على الإسلام</a:t>
            </a:r>
            <a:r>
              <a:rPr lang="ar-QA" sz="3600" b="1" dirty="0" smtClean="0"/>
              <a:t>..</a:t>
            </a:r>
          </a:p>
          <a:p>
            <a:pPr algn="ctr">
              <a:buNone/>
            </a:pPr>
            <a:r>
              <a:rPr lang="ar-QA" sz="3600" b="1" dirty="0" smtClean="0"/>
              <a:t>بل فضل الله عليك عظيم كونه سبحانه..</a:t>
            </a:r>
            <a:br>
              <a:rPr lang="ar-QA" sz="3600" b="1" dirty="0" smtClean="0"/>
            </a:br>
            <a:r>
              <a:rPr lang="ar-QA" sz="3600" b="1" dirty="0" smtClean="0"/>
              <a:t>وهبك فطرة سليمة..</a:t>
            </a:r>
            <a:br>
              <a:rPr lang="ar-QA" sz="3600" b="1" dirty="0" smtClean="0"/>
            </a:br>
            <a:r>
              <a:rPr lang="ar-QA" sz="3600" b="1" dirty="0" smtClean="0"/>
              <a:t> وأنبتك في أسرة مسلمة..تعزز هذه الفطرة وتقويها..</a:t>
            </a:r>
          </a:p>
          <a:p>
            <a:pPr algn="ctr">
              <a:buNone/>
            </a:pPr>
            <a:r>
              <a:rPr lang="ar-QA" sz="1100" b="1" dirty="0" smtClean="0"/>
              <a:t/>
            </a:r>
            <a:br>
              <a:rPr lang="ar-QA" sz="1100" b="1" dirty="0" smtClean="0"/>
            </a:br>
            <a:r>
              <a:rPr lang="ar-QA" sz="3600" b="1" u="sng" dirty="0" smtClean="0">
                <a:solidFill>
                  <a:srgbClr val="FF0066"/>
                </a:solidFill>
              </a:rPr>
              <a:t>فهل لك حول أوقوة في هذا الفضل العظيم؟؟</a:t>
            </a:r>
            <a:br>
              <a:rPr lang="ar-QA" sz="3600" b="1" u="sng" dirty="0" smtClean="0">
                <a:solidFill>
                  <a:srgbClr val="FF0066"/>
                </a:solidFill>
              </a:rPr>
            </a:br>
            <a:endParaRPr lang="ar-QA" sz="3600" b="1" u="sng" dirty="0">
              <a:solidFill>
                <a:srgbClr val="FF0066"/>
              </a:solidFill>
            </a:endParaRP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28800"/>
            <a:ext cx="8435280" cy="5112568"/>
          </a:xfrm>
        </p:spPr>
        <p:txBody>
          <a:bodyPr>
            <a:normAutofit/>
          </a:bodyPr>
          <a:lstStyle/>
          <a:p>
            <a:pPr algn="ctr">
              <a:buNone/>
            </a:pPr>
            <a:r>
              <a:rPr lang="ar-SA" sz="4000" b="1" dirty="0" smtClean="0">
                <a:solidFill>
                  <a:srgbClr val="FF0066"/>
                </a:solidFill>
              </a:rPr>
              <a:t>رضي الله عن</a:t>
            </a:r>
            <a:r>
              <a:rPr lang="ar-QA" sz="4000" b="1" dirty="0" smtClean="0">
                <a:solidFill>
                  <a:srgbClr val="FF0066"/>
                </a:solidFill>
              </a:rPr>
              <a:t> صحابة النبي صلى الله عليه وسلم..</a:t>
            </a:r>
          </a:p>
          <a:p>
            <a:pPr algn="ctr">
              <a:buNone/>
            </a:pPr>
            <a:r>
              <a:rPr lang="ar-QA" sz="4000" b="1" dirty="0" smtClean="0">
                <a:solidFill>
                  <a:srgbClr val="FF0066"/>
                </a:solidFill>
              </a:rPr>
              <a:t>جسدوا أروع القصص في الثبات على دين الله..</a:t>
            </a:r>
          </a:p>
          <a:p>
            <a:pPr algn="ctr">
              <a:buNone/>
            </a:pPr>
            <a:r>
              <a:rPr lang="ar-QA" sz="1200" b="1" dirty="0" smtClean="0"/>
              <a:t/>
            </a:r>
            <a:br>
              <a:rPr lang="ar-QA" sz="1200" b="1" dirty="0" smtClean="0"/>
            </a:br>
            <a:r>
              <a:rPr lang="ar-QA" sz="4000" b="1" dirty="0" smtClean="0"/>
              <a:t>ف</a:t>
            </a:r>
            <a:r>
              <a:rPr lang="ar-SA" sz="4000" b="1" dirty="0" smtClean="0"/>
              <a:t>لما أسلم كثير منهم بمكة صبروا على العذاب</a:t>
            </a:r>
            <a:r>
              <a:rPr lang="ar-QA" sz="4000" b="1" dirty="0" smtClean="0"/>
              <a:t>..</a:t>
            </a:r>
          </a:p>
          <a:p>
            <a:pPr algn="ctr">
              <a:buNone/>
            </a:pPr>
            <a:r>
              <a:rPr lang="ar-SA" sz="4000" b="1" dirty="0" smtClean="0"/>
              <a:t>وصبروا على الأذى</a:t>
            </a:r>
            <a:r>
              <a:rPr lang="ar-QA" sz="4000" b="1" dirty="0" smtClean="0"/>
              <a:t>..</a:t>
            </a:r>
            <a:r>
              <a:rPr lang="ar-SA" sz="4000" b="1" dirty="0" smtClean="0"/>
              <a:t>وكرهوا أن يعودوا في الكفر</a:t>
            </a:r>
            <a:r>
              <a:rPr lang="ar-QA" sz="4000" b="1" dirty="0" smtClean="0"/>
              <a:t>..</a:t>
            </a:r>
          </a:p>
          <a:p>
            <a:pPr algn="ctr">
              <a:buNone/>
            </a:pPr>
            <a:r>
              <a:rPr lang="ar-SA" sz="4000" b="1" dirty="0" smtClean="0"/>
              <a:t>وذلك لقوة الإيمان الذي في قلوبهم</a:t>
            </a:r>
            <a:r>
              <a:rPr lang="ar-QA" sz="4000" b="1" dirty="0" smtClean="0"/>
              <a:t>..</a:t>
            </a:r>
            <a:r>
              <a:rPr lang="ar-SA" sz="4000" b="1" dirty="0" smtClean="0"/>
              <a:t> </a:t>
            </a:r>
            <a:r>
              <a:rPr lang="ar-QA" sz="4000" b="1" dirty="0" smtClean="0"/>
              <a:t>ف</a:t>
            </a:r>
            <a:r>
              <a:rPr lang="ar-SA" sz="4000" b="1" dirty="0" smtClean="0"/>
              <a:t>حملهم على</a:t>
            </a:r>
            <a:endParaRPr lang="ar-QA" sz="4000" b="1" dirty="0" smtClean="0"/>
          </a:p>
          <a:p>
            <a:pPr algn="ctr">
              <a:buNone/>
            </a:pPr>
            <a:r>
              <a:rPr lang="ar-SA" sz="4000" b="1" dirty="0" smtClean="0"/>
              <a:t>أن يصبروا على الأذى في ذات الله تعالى.</a:t>
            </a:r>
            <a:r>
              <a:rPr lang="ar-QA" sz="4000" b="1" dirty="0" smtClean="0"/>
              <a:t>.</a:t>
            </a:r>
            <a:endParaRPr lang="ar-QA" sz="4000" b="1"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4784"/>
            <a:ext cx="8229600" cy="5112568"/>
          </a:xfrm>
        </p:spPr>
        <p:txBody>
          <a:bodyPr>
            <a:normAutofit/>
          </a:bodyPr>
          <a:lstStyle/>
          <a:p>
            <a:pPr algn="ctr"/>
            <a:r>
              <a:rPr lang="ar-SA" sz="3600" b="1" u="sng" dirty="0" smtClean="0">
                <a:solidFill>
                  <a:srgbClr val="FF0066"/>
                </a:solidFill>
              </a:rPr>
              <a:t>وكذلك ما ذُكر من الأمم السابقة</a:t>
            </a:r>
            <a:r>
              <a:rPr lang="ar-QA" sz="3600" b="1" u="sng" dirty="0" smtClean="0">
                <a:solidFill>
                  <a:srgbClr val="FF0066"/>
                </a:solidFill>
              </a:rPr>
              <a:t>..</a:t>
            </a:r>
            <a:r>
              <a:rPr lang="ar-QA" sz="3600" b="1" dirty="0" smtClean="0"/>
              <a:t/>
            </a:r>
            <a:br>
              <a:rPr lang="ar-QA" sz="3600" b="1" dirty="0" smtClean="0"/>
            </a:br>
            <a:r>
              <a:rPr lang="ar-QA" sz="3600" b="1" dirty="0" smtClean="0"/>
              <a:t>* </a:t>
            </a:r>
            <a:r>
              <a:rPr lang="ar-SA" sz="3600" b="1" dirty="0" smtClean="0"/>
              <a:t> ذكر في قصة </a:t>
            </a:r>
            <a:r>
              <a:rPr lang="ar-QA" sz="3600" b="1" dirty="0" smtClean="0"/>
              <a:t>سيدنا </a:t>
            </a:r>
            <a:r>
              <a:rPr lang="ar-SA" sz="3600" b="1" dirty="0" smtClean="0"/>
              <a:t>إبراهيم أنه صبر على النار</a:t>
            </a:r>
            <a:r>
              <a:rPr lang="ar-QA" sz="3600" b="1" dirty="0" smtClean="0"/>
              <a:t>..</a:t>
            </a:r>
            <a:r>
              <a:rPr lang="ar-SA" sz="3600" b="1" dirty="0" smtClean="0"/>
              <a:t> </a:t>
            </a:r>
            <a:endParaRPr lang="ar-QA" sz="3600" b="1" dirty="0" smtClean="0"/>
          </a:p>
          <a:p>
            <a:pPr algn="ctr">
              <a:buNone/>
            </a:pPr>
            <a:r>
              <a:rPr lang="ar-SA" sz="3600" b="1" dirty="0" smtClean="0"/>
              <a:t>لما أنه هدده قومه</a:t>
            </a:r>
            <a:r>
              <a:rPr lang="ar-QA" sz="3600" b="1" dirty="0" smtClean="0"/>
              <a:t> بها..</a:t>
            </a:r>
            <a:r>
              <a:rPr lang="ar-SA" sz="3600" b="1" dirty="0" smtClean="0"/>
              <a:t> وقالوا: </a:t>
            </a:r>
            <a:endParaRPr lang="ar-QA" sz="3600" b="1" dirty="0" smtClean="0"/>
          </a:p>
          <a:p>
            <a:pPr algn="ctr">
              <a:buNone/>
            </a:pPr>
            <a:r>
              <a:rPr lang="ar-QA" sz="3600" b="1" dirty="0" smtClean="0">
                <a:solidFill>
                  <a:srgbClr val="0000FF"/>
                </a:solidFill>
              </a:rPr>
              <a:t>( </a:t>
            </a:r>
            <a:r>
              <a:rPr lang="ar-SA" sz="3600" b="1" dirty="0" smtClean="0">
                <a:solidFill>
                  <a:srgbClr val="0000FF"/>
                </a:solidFill>
              </a:rPr>
              <a:t>حَرِّقُوهُ وَانْصُرُوا آلِهَتَكُمْ </a:t>
            </a:r>
            <a:r>
              <a:rPr lang="ar-QA" sz="3600" b="1" dirty="0" smtClean="0">
                <a:solidFill>
                  <a:srgbClr val="0000FF"/>
                </a:solidFill>
              </a:rPr>
              <a:t>)</a:t>
            </a:r>
          </a:p>
          <a:p>
            <a:pPr algn="ctr">
              <a:buNone/>
            </a:pPr>
            <a:r>
              <a:rPr lang="ar-SA" sz="3600" b="1" dirty="0" smtClean="0"/>
              <a:t>أوقدوا النار الكبيرة</a:t>
            </a:r>
            <a:r>
              <a:rPr lang="ar-QA" sz="3600" b="1" dirty="0" smtClean="0"/>
              <a:t>..</a:t>
            </a:r>
          </a:p>
          <a:p>
            <a:pPr algn="ctr">
              <a:buNone/>
            </a:pPr>
            <a:r>
              <a:rPr lang="ar-SA" sz="3600" b="1" dirty="0" smtClean="0"/>
              <a:t> </a:t>
            </a:r>
            <a:r>
              <a:rPr lang="ar-QA" sz="3600" b="1" u="sng" dirty="0" smtClean="0">
                <a:solidFill>
                  <a:srgbClr val="FF0066"/>
                </a:solidFill>
              </a:rPr>
              <a:t>ف</a:t>
            </a:r>
            <a:r>
              <a:rPr lang="ar-SA" sz="3600" b="1" u="sng" dirty="0" smtClean="0">
                <a:solidFill>
                  <a:srgbClr val="FF0066"/>
                </a:solidFill>
              </a:rPr>
              <a:t>صبر </a:t>
            </a:r>
            <a:r>
              <a:rPr lang="ar-QA" sz="3600" b="1" u="sng" dirty="0" smtClean="0">
                <a:solidFill>
                  <a:srgbClr val="FF0066"/>
                </a:solidFill>
              </a:rPr>
              <a:t>إلى</a:t>
            </a:r>
            <a:r>
              <a:rPr lang="ar-SA" sz="3600" b="1" u="sng" dirty="0" smtClean="0">
                <a:solidFill>
                  <a:srgbClr val="FF0066"/>
                </a:solidFill>
              </a:rPr>
              <a:t> أن قذفوه في النار</a:t>
            </a:r>
            <a:r>
              <a:rPr lang="ar-QA" sz="3600" b="1" u="sng" dirty="0" smtClean="0">
                <a:solidFill>
                  <a:srgbClr val="FF0066"/>
                </a:solidFill>
              </a:rPr>
              <a:t>..وثبت على الحق..</a:t>
            </a:r>
            <a:r>
              <a:rPr lang="ar-QA" sz="3600" b="1" dirty="0" smtClean="0"/>
              <a:t/>
            </a:r>
            <a:br>
              <a:rPr lang="ar-QA" sz="3600" b="1" dirty="0" smtClean="0"/>
            </a:br>
            <a:r>
              <a:rPr lang="ar-SA" sz="3600" b="1" dirty="0" smtClean="0"/>
              <a:t>ولكن جعلها الله تعالى عليه بردا وسلاما.</a:t>
            </a:r>
            <a:r>
              <a:rPr lang="ar-QA" sz="3600" b="1" dirty="0" smtClean="0"/>
              <a:t>.</a:t>
            </a:r>
            <a:r>
              <a:rPr lang="ar-SA" sz="3600" b="1" dirty="0" smtClean="0"/>
              <a:t/>
            </a:r>
            <a:br>
              <a:rPr lang="ar-SA" sz="3600" b="1" dirty="0" smtClean="0"/>
            </a:br>
            <a:endParaRPr lang="ar-QA" sz="3600" b="1"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68152"/>
            <a:ext cx="9144000" cy="5589240"/>
          </a:xfrm>
        </p:spPr>
        <p:txBody>
          <a:bodyPr>
            <a:noAutofit/>
          </a:bodyPr>
          <a:lstStyle/>
          <a:p>
            <a:pPr algn="ctr"/>
            <a:r>
              <a:rPr lang="ar-QA" sz="3600" b="1" u="sng" dirty="0" smtClean="0">
                <a:solidFill>
                  <a:srgbClr val="FF0066"/>
                </a:solidFill>
              </a:rPr>
              <a:t>وها هم </a:t>
            </a:r>
            <a:r>
              <a:rPr lang="ar-SA" sz="3600" b="1" u="sng" dirty="0" smtClean="0">
                <a:solidFill>
                  <a:srgbClr val="FF0066"/>
                </a:solidFill>
              </a:rPr>
              <a:t>سحرة فرعون</a:t>
            </a:r>
            <a:r>
              <a:rPr lang="ar-QA" sz="3600" b="1" u="sng" dirty="0" smtClean="0">
                <a:solidFill>
                  <a:srgbClr val="FF0066"/>
                </a:solidFill>
              </a:rPr>
              <a:t>..لما عرفوا الحق..</a:t>
            </a:r>
          </a:p>
          <a:p>
            <a:pPr algn="ctr">
              <a:buNone/>
            </a:pPr>
            <a:r>
              <a:rPr lang="ar-SA" sz="3600" b="1" u="sng" dirty="0" smtClean="0">
                <a:solidFill>
                  <a:srgbClr val="FF0066"/>
                </a:solidFill>
              </a:rPr>
              <a:t>قال تعالى: </a:t>
            </a:r>
            <a:endParaRPr lang="ar-QA" sz="3600" b="1" u="sng" dirty="0" smtClean="0">
              <a:solidFill>
                <a:srgbClr val="FF0066"/>
              </a:solidFill>
            </a:endParaRPr>
          </a:p>
          <a:p>
            <a:pPr algn="ctr">
              <a:buNone/>
            </a:pPr>
            <a:r>
              <a:rPr lang="ar-QA" sz="3600" b="1" dirty="0" smtClean="0"/>
              <a:t>( </a:t>
            </a:r>
            <a:r>
              <a:rPr lang="ar-SA" sz="3600" b="1" dirty="0" smtClean="0"/>
              <a:t>فَأُلْقِيَ السَّحَرَةُ سَاجِدِينَ</a:t>
            </a:r>
            <a:r>
              <a:rPr lang="ar-QA" sz="3600" b="1" dirty="0" smtClean="0"/>
              <a:t> )</a:t>
            </a:r>
            <a:endParaRPr lang="ar-QA" sz="3600" b="1" dirty="0" smtClean="0">
              <a:hlinkClick r:id="rId2" tooltip="سورة الشعراء (سورة رقم: 26)؛ آية رقم:46 "/>
            </a:endParaRPr>
          </a:p>
          <a:p>
            <a:pPr algn="ctr"/>
            <a:r>
              <a:rPr lang="ar-SA" sz="3600" b="1" u="sng" dirty="0" smtClean="0">
                <a:solidFill>
                  <a:srgbClr val="FF0066"/>
                </a:solidFill>
              </a:rPr>
              <a:t>فهددهم فرعون وقال:</a:t>
            </a:r>
            <a:endParaRPr lang="ar-QA" sz="3600" b="1" u="sng" dirty="0" smtClean="0">
              <a:solidFill>
                <a:srgbClr val="FF0066"/>
              </a:solidFill>
            </a:endParaRPr>
          </a:p>
          <a:p>
            <a:pPr algn="ctr">
              <a:buNone/>
            </a:pPr>
            <a:r>
              <a:rPr lang="ar-QA" sz="3600" b="1" dirty="0" smtClean="0"/>
              <a:t>( </a:t>
            </a:r>
            <a:r>
              <a:rPr lang="ar-SA" sz="3600" b="1" dirty="0" smtClean="0"/>
              <a:t>آمَنْتُمْ لَهُ قَبْلَ أَنْ آذَنَ لَكُمْ إِنَّهُ لَكَبِيرُكُمُ الَّذِي عَلَّمَكُمُ السِّحْرَ فَلَسَوْفَ تَعْلَمُونَ لَأُقَطِّعَنَّ أَيْدِيَكُمْ وَأَرْجُلَكُمْ مِنْ خِلَافٍ</a:t>
            </a:r>
            <a:r>
              <a:rPr lang="ar-QA" sz="3600" b="1" dirty="0" smtClean="0"/>
              <a:t> )</a:t>
            </a:r>
            <a:br>
              <a:rPr lang="ar-QA" sz="3600" b="1" dirty="0" smtClean="0"/>
            </a:br>
            <a:r>
              <a:rPr lang="ar-SA" sz="3600" b="1" u="sng" dirty="0" smtClean="0">
                <a:solidFill>
                  <a:srgbClr val="FF0066"/>
                </a:solidFill>
              </a:rPr>
              <a:t>فما صدهم ذلك عن الإيمان</a:t>
            </a:r>
            <a:r>
              <a:rPr lang="ar-QA" sz="3600" b="1" u="sng" dirty="0" smtClean="0">
                <a:solidFill>
                  <a:srgbClr val="FF0066"/>
                </a:solidFill>
              </a:rPr>
              <a:t>..</a:t>
            </a:r>
          </a:p>
          <a:p>
            <a:pPr algn="ctr">
              <a:buNone/>
            </a:pPr>
            <a:r>
              <a:rPr lang="ar-SA" sz="3600" b="1" dirty="0" smtClean="0"/>
              <a:t>صبروا على أن وعذبهم وقتلهم</a:t>
            </a:r>
            <a:r>
              <a:rPr lang="ar-QA" sz="3600" b="1" dirty="0" smtClean="0"/>
              <a:t>..</a:t>
            </a:r>
            <a:r>
              <a:rPr lang="ar-SA" sz="3600" b="1" dirty="0" smtClean="0"/>
              <a:t>وما ردهم ذلك كله عن الإيمان. </a:t>
            </a:r>
            <a:br>
              <a:rPr lang="ar-SA" sz="3600" b="1" dirty="0" smtClean="0"/>
            </a:br>
            <a:endParaRPr lang="ar-QA"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9431"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640960" cy="5112568"/>
          </a:xfrm>
        </p:spPr>
        <p:txBody>
          <a:bodyPr>
            <a:noAutofit/>
          </a:bodyPr>
          <a:lstStyle/>
          <a:p>
            <a:pPr algn="ctr"/>
            <a:r>
              <a:rPr lang="ar-QA" sz="3600" b="1" u="sng" dirty="0" smtClean="0">
                <a:solidFill>
                  <a:srgbClr val="FF0066"/>
                </a:solidFill>
              </a:rPr>
              <a:t>وعن خباب بن الأرت قال:</a:t>
            </a:r>
          </a:p>
          <a:p>
            <a:pPr algn="ctr">
              <a:buNone/>
            </a:pPr>
            <a:r>
              <a:rPr lang="ar-QA" sz="3600" b="1" dirty="0" smtClean="0"/>
              <a:t> شكونا إلى رسول الله صلى الله عليه و سلم قلنا له ألا تستنصر لنا ألا تدعو الله لنا ؟ </a:t>
            </a:r>
          </a:p>
          <a:p>
            <a:pPr algn="ctr">
              <a:buNone/>
            </a:pPr>
            <a:r>
              <a:rPr lang="ar-QA" sz="3600" b="1" u="sng" dirty="0" smtClean="0">
                <a:solidFill>
                  <a:srgbClr val="FF0066"/>
                </a:solidFill>
              </a:rPr>
              <a:t>قال:</a:t>
            </a:r>
            <a:r>
              <a:rPr lang="ar-QA" sz="3600" b="1" dirty="0" smtClean="0"/>
              <a:t/>
            </a:r>
            <a:br>
              <a:rPr lang="ar-QA" sz="3600" b="1" dirty="0" smtClean="0"/>
            </a:br>
            <a:r>
              <a:rPr lang="ar-QA" sz="3600" b="1" dirty="0" smtClean="0"/>
              <a:t> ( كان الرجل فيمن قبلكم يحفر له في الأرض فيجعل فيه فيجاء بالمنشار فيوضع على رأسه فيشق باثنتين وما يصده ذلك عن دينه . ويمشط بأمشاط الحديد ما دون لحمه من عظم أو عصب وما يصده ذلك عن دينه...)</a:t>
            </a:r>
            <a:endParaRPr lang="en-US"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5040560"/>
          </a:xfrm>
        </p:spPr>
        <p:txBody>
          <a:bodyPr>
            <a:normAutofit/>
          </a:bodyPr>
          <a:lstStyle/>
          <a:p>
            <a:pPr algn="ctr">
              <a:buNone/>
            </a:pPr>
            <a:r>
              <a:rPr lang="ar-QA" sz="4400" b="1" u="sng" dirty="0" smtClean="0">
                <a:solidFill>
                  <a:srgbClr val="FF0066"/>
                </a:solidFill>
              </a:rPr>
              <a:t>وكراهية الكفر تتضمن</a:t>
            </a:r>
            <a:r>
              <a:rPr lang="ar-SA" sz="4400" b="1" u="sng" dirty="0" smtClean="0">
                <a:solidFill>
                  <a:srgbClr val="FF0066"/>
                </a:solidFill>
              </a:rPr>
              <a:t> كراهة المعاصي</a:t>
            </a:r>
            <a:r>
              <a:rPr lang="ar-QA" sz="4400" b="1" u="sng" dirty="0" smtClean="0">
                <a:solidFill>
                  <a:srgbClr val="FF0066"/>
                </a:solidFill>
              </a:rPr>
              <a:t>..</a:t>
            </a:r>
            <a:r>
              <a:rPr lang="ar-SA" sz="4400" b="1" u="sng" dirty="0" smtClean="0">
                <a:solidFill>
                  <a:srgbClr val="FF0066"/>
                </a:solidFill>
              </a:rPr>
              <a:t> </a:t>
            </a:r>
            <a:endParaRPr lang="ar-QA" sz="4400" b="1" u="sng" dirty="0" smtClean="0">
              <a:solidFill>
                <a:srgbClr val="FF0066"/>
              </a:solidFill>
            </a:endParaRPr>
          </a:p>
          <a:p>
            <a:pPr algn="ctr">
              <a:buNone/>
            </a:pPr>
            <a:endParaRPr lang="ar-QA" sz="1000" b="1" u="sng" dirty="0" smtClean="0">
              <a:solidFill>
                <a:srgbClr val="FF0066"/>
              </a:solidFill>
            </a:endParaRPr>
          </a:p>
          <a:p>
            <a:pPr algn="ctr">
              <a:buNone/>
            </a:pPr>
            <a:r>
              <a:rPr lang="ar-SA" sz="3600" b="1" dirty="0" smtClean="0"/>
              <a:t>ولو كانت لذيذة عند النفس</a:t>
            </a:r>
            <a:r>
              <a:rPr lang="ar-QA" sz="3600" b="1" dirty="0" smtClean="0"/>
              <a:t>..</a:t>
            </a:r>
          </a:p>
          <a:p>
            <a:pPr algn="ctr">
              <a:buNone/>
            </a:pPr>
            <a:r>
              <a:rPr lang="ar-QA" sz="1050" b="1" dirty="0" smtClean="0"/>
              <a:t/>
            </a:r>
            <a:br>
              <a:rPr lang="ar-QA" sz="1050" b="1" dirty="0" smtClean="0"/>
            </a:br>
            <a:r>
              <a:rPr lang="ar-SA" sz="3600" b="1" u="sng" dirty="0" smtClean="0">
                <a:solidFill>
                  <a:srgbClr val="FF0066"/>
                </a:solidFill>
              </a:rPr>
              <a:t>روي عن بعض السلف أنه قيل له:</a:t>
            </a:r>
            <a:endParaRPr lang="ar-QA" sz="3600" b="1" u="sng" dirty="0" smtClean="0">
              <a:solidFill>
                <a:srgbClr val="FF0066"/>
              </a:solidFill>
            </a:endParaRPr>
          </a:p>
          <a:p>
            <a:pPr algn="ctr">
              <a:buNone/>
            </a:pPr>
            <a:r>
              <a:rPr lang="ar-SA" sz="3600" b="1" dirty="0" smtClean="0"/>
              <a:t> متى أحب ربي؟ </a:t>
            </a:r>
            <a:br>
              <a:rPr lang="ar-SA" sz="3600" b="1" dirty="0" smtClean="0"/>
            </a:br>
            <a:r>
              <a:rPr lang="ar-SA" sz="3600" b="1" u="sng" dirty="0" smtClean="0">
                <a:solidFill>
                  <a:srgbClr val="FF0066"/>
                </a:solidFill>
              </a:rPr>
              <a:t>قال: </a:t>
            </a:r>
            <a:r>
              <a:rPr lang="ar-SA" sz="3600" b="1" dirty="0" smtClean="0"/>
              <a:t>إذا كان ما يكرهه أمرّ عندك من الصبر</a:t>
            </a:r>
            <a:r>
              <a:rPr lang="ar-QA" sz="3600" b="1" dirty="0" smtClean="0"/>
              <a:t>..</a:t>
            </a:r>
            <a:br>
              <a:rPr lang="ar-QA" sz="3600" b="1" dirty="0" smtClean="0"/>
            </a:br>
            <a:r>
              <a:rPr lang="ar-QA" sz="3600" b="1" dirty="0" smtClean="0"/>
              <a:t>أي </a:t>
            </a:r>
            <a:r>
              <a:rPr lang="ar-SA" sz="3600" b="1" dirty="0" smtClean="0"/>
              <a:t>إذا علم التقي المؤمن أن الله تعالى حرم ذلك أبغضه واستقبحه</a:t>
            </a:r>
            <a:r>
              <a:rPr lang="ar-QA" sz="3600" b="1" dirty="0" smtClean="0"/>
              <a:t>..</a:t>
            </a:r>
          </a:p>
          <a:p>
            <a:pPr algn="ctr">
              <a:buNone/>
            </a:pPr>
            <a:endParaRPr lang="ar-QA"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556792"/>
            <a:ext cx="8964488" cy="5184576"/>
          </a:xfrm>
        </p:spPr>
        <p:txBody>
          <a:bodyPr>
            <a:noAutofit/>
          </a:bodyPr>
          <a:lstStyle/>
          <a:p>
            <a:pPr algn="ctr">
              <a:buNone/>
            </a:pPr>
            <a:r>
              <a:rPr lang="ar-QA" sz="3600" b="1" dirty="0" smtClean="0"/>
              <a:t>* </a:t>
            </a:r>
            <a:r>
              <a:rPr lang="ar-SA" sz="3600" b="1" dirty="0" smtClean="0"/>
              <a:t>ونفر منه وعصى نفسه الأمارة بالسوء</a:t>
            </a:r>
            <a:r>
              <a:rPr lang="ar-QA" sz="3600" b="1" dirty="0" smtClean="0"/>
              <a:t>..</a:t>
            </a:r>
            <a:r>
              <a:rPr lang="ar-SA" sz="3600" b="1" dirty="0" smtClean="0"/>
              <a:t> وابتعد عن كل شيء يقربه من سخط الله تعالى ويقربه من النار</a:t>
            </a:r>
            <a:r>
              <a:rPr lang="ar-QA" sz="3600" b="1" dirty="0" smtClean="0"/>
              <a:t>..</a:t>
            </a:r>
          </a:p>
          <a:p>
            <a:pPr algn="ctr">
              <a:buNone/>
            </a:pPr>
            <a:r>
              <a:rPr lang="ar-SA" sz="3600" b="1" dirty="0" smtClean="0">
                <a:solidFill>
                  <a:srgbClr val="FF0066"/>
                </a:solidFill>
              </a:rPr>
              <a:t>لأنه يحب ما يحبه الله تعالى له</a:t>
            </a:r>
            <a:r>
              <a:rPr lang="ar-QA" sz="3600" b="1" dirty="0" smtClean="0">
                <a:solidFill>
                  <a:srgbClr val="FF0066"/>
                </a:solidFill>
              </a:rPr>
              <a:t>..</a:t>
            </a:r>
            <a:r>
              <a:rPr lang="ar-SA" sz="3600" b="1" dirty="0" smtClean="0">
                <a:solidFill>
                  <a:srgbClr val="FF0066"/>
                </a:solidFill>
              </a:rPr>
              <a:t> ويكره ما يكرهه الله له. </a:t>
            </a:r>
            <a:r>
              <a:rPr lang="ar-QA" sz="3600" b="1" dirty="0" smtClean="0">
                <a:solidFill>
                  <a:srgbClr val="FF0066"/>
                </a:solidFill>
              </a:rPr>
              <a:t/>
            </a:r>
            <a:br>
              <a:rPr lang="ar-QA" sz="3600" b="1" dirty="0" smtClean="0">
                <a:solidFill>
                  <a:srgbClr val="FF0066"/>
                </a:solidFill>
              </a:rPr>
            </a:br>
            <a:r>
              <a:rPr lang="ar-QA" sz="3600" b="1" dirty="0" smtClean="0">
                <a:solidFill>
                  <a:srgbClr val="FF0066"/>
                </a:solidFill>
              </a:rPr>
              <a:t>فكرهوا المعاصي..وتلذذوا بالطاعات..</a:t>
            </a:r>
          </a:p>
          <a:p>
            <a:pPr algn="ctr">
              <a:buNone/>
            </a:pPr>
            <a:r>
              <a:rPr lang="ar-QA" sz="3600" b="1" dirty="0" smtClean="0"/>
              <a:t>ف</a:t>
            </a:r>
            <a:r>
              <a:rPr lang="ar-SA" sz="3600" b="1" dirty="0" smtClean="0"/>
              <a:t>هانت عليهم الدنيا</a:t>
            </a:r>
            <a:r>
              <a:rPr lang="ar-QA" sz="3600" b="1" dirty="0" smtClean="0"/>
              <a:t>..</a:t>
            </a:r>
            <a:r>
              <a:rPr lang="ar-SA" sz="3600" b="1" dirty="0" smtClean="0"/>
              <a:t>ورخصت عندهم أنفسهم</a:t>
            </a:r>
            <a:r>
              <a:rPr lang="ar-QA" sz="3600" b="1" dirty="0" smtClean="0"/>
              <a:t>..</a:t>
            </a:r>
            <a:r>
              <a:rPr lang="ar-SA" sz="3600" b="1" dirty="0" smtClean="0"/>
              <a:t> فتعرضوا للقتل في سبيل الله</a:t>
            </a:r>
            <a:r>
              <a:rPr lang="ar-QA" sz="3600" b="1" dirty="0" smtClean="0"/>
              <a:t>..</a:t>
            </a:r>
            <a:r>
              <a:rPr lang="ar-SA" sz="3600" b="1" dirty="0" smtClean="0"/>
              <a:t>ورخصت أموالهم فأنفقوها في سبيل الله</a:t>
            </a:r>
            <a:r>
              <a:rPr lang="ar-QA" sz="3600" b="1" dirty="0" smtClean="0"/>
              <a:t>..</a:t>
            </a:r>
            <a:r>
              <a:rPr lang="ar-SA" sz="3600" b="1" dirty="0" smtClean="0"/>
              <a:t> وذلك لأنهم علموا أن الله تعالى يرضى عنهم بذلك </a:t>
            </a:r>
            <a:r>
              <a:rPr lang="ar-QA" sz="3600" b="1" dirty="0" smtClean="0"/>
              <a:t>..</a:t>
            </a:r>
            <a:r>
              <a:rPr lang="ar-SA" sz="3600" b="1" dirty="0" smtClean="0"/>
              <a:t/>
            </a:r>
            <a:br>
              <a:rPr lang="ar-SA" sz="3600" b="1" dirty="0" smtClean="0"/>
            </a:br>
            <a:endParaRPr lang="ar-QA"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6024" y="1639341"/>
            <a:ext cx="8892480" cy="4525963"/>
          </a:xfrm>
        </p:spPr>
        <p:txBody>
          <a:bodyPr>
            <a:noAutofit/>
          </a:bodyPr>
          <a:lstStyle/>
          <a:p>
            <a:pPr algn="ctr">
              <a:buNone/>
            </a:pPr>
            <a:r>
              <a:rPr lang="ar-QA" sz="4400" b="1" dirty="0" smtClean="0"/>
              <a:t>ف</a:t>
            </a:r>
            <a:r>
              <a:rPr lang="ar-SA" sz="4400" b="1" dirty="0" smtClean="0"/>
              <a:t>من كره الكفر أحب</a:t>
            </a:r>
            <a:r>
              <a:rPr lang="ar-SA" sz="4400" b="1" dirty="0" smtClean="0">
                <a:solidFill>
                  <a:srgbClr val="00B050"/>
                </a:solidFill>
              </a:rPr>
              <a:t> الإيمان</a:t>
            </a:r>
            <a:r>
              <a:rPr lang="ar-QA" sz="4400" b="1" dirty="0" smtClean="0">
                <a:solidFill>
                  <a:srgbClr val="00B050"/>
                </a:solidFill>
              </a:rPr>
              <a:t>..</a:t>
            </a:r>
            <a:r>
              <a:rPr lang="ar-QA" sz="4400" b="1" dirty="0" smtClean="0"/>
              <a:t/>
            </a:r>
            <a:br>
              <a:rPr lang="ar-QA" sz="4400" b="1" dirty="0" smtClean="0"/>
            </a:br>
            <a:r>
              <a:rPr lang="ar-QA" sz="4400" b="1" dirty="0" smtClean="0"/>
              <a:t>و</a:t>
            </a:r>
            <a:r>
              <a:rPr lang="ar-SA" sz="4400" b="1" dirty="0" smtClean="0"/>
              <a:t> من كره المعصية أحب </a:t>
            </a:r>
            <a:r>
              <a:rPr lang="ar-SA" sz="4400" b="1" dirty="0" smtClean="0">
                <a:solidFill>
                  <a:srgbClr val="00B050"/>
                </a:solidFill>
              </a:rPr>
              <a:t>الطاعة</a:t>
            </a:r>
            <a:r>
              <a:rPr lang="ar-QA" sz="4400" b="1" dirty="0" smtClean="0">
                <a:solidFill>
                  <a:srgbClr val="00B050"/>
                </a:solidFill>
              </a:rPr>
              <a:t>..</a:t>
            </a:r>
            <a:r>
              <a:rPr lang="ar-QA" sz="4400" b="1" dirty="0" smtClean="0"/>
              <a:t/>
            </a:r>
            <a:br>
              <a:rPr lang="ar-QA" sz="4400" b="1" dirty="0" smtClean="0"/>
            </a:br>
            <a:r>
              <a:rPr lang="ar-QA" sz="4400" b="1" dirty="0" smtClean="0"/>
              <a:t>و</a:t>
            </a:r>
            <a:r>
              <a:rPr lang="ar-SA" sz="4400" b="1" dirty="0" smtClean="0"/>
              <a:t>من كره الشر أحب </a:t>
            </a:r>
            <a:r>
              <a:rPr lang="ar-SA" sz="4400" b="1" dirty="0" smtClean="0">
                <a:solidFill>
                  <a:srgbClr val="00B050"/>
                </a:solidFill>
              </a:rPr>
              <a:t>الخير</a:t>
            </a:r>
            <a:r>
              <a:rPr lang="ar-QA" sz="4400" b="1" dirty="0" smtClean="0">
                <a:solidFill>
                  <a:srgbClr val="00B050"/>
                </a:solidFill>
              </a:rPr>
              <a:t>..</a:t>
            </a:r>
            <a:r>
              <a:rPr lang="ar-QA" sz="4400" b="1" dirty="0" smtClean="0"/>
              <a:t/>
            </a:r>
            <a:br>
              <a:rPr lang="ar-QA" sz="4400" b="1" dirty="0" smtClean="0"/>
            </a:br>
            <a:r>
              <a:rPr lang="ar-SA" sz="4400" b="1" dirty="0" smtClean="0"/>
              <a:t> </a:t>
            </a:r>
            <a:r>
              <a:rPr lang="ar-SA" sz="4400" b="1" dirty="0" smtClean="0">
                <a:solidFill>
                  <a:srgbClr val="00B050"/>
                </a:solidFill>
              </a:rPr>
              <a:t>والخير</a:t>
            </a:r>
            <a:r>
              <a:rPr lang="ar-SA" sz="4400" b="1" dirty="0" smtClean="0"/>
              <a:t> هو ما جاءت به </a:t>
            </a:r>
            <a:r>
              <a:rPr lang="ar-SA" sz="4400" b="1" dirty="0" smtClean="0">
                <a:solidFill>
                  <a:srgbClr val="00B050"/>
                </a:solidFill>
              </a:rPr>
              <a:t>الشريعة</a:t>
            </a:r>
            <a:r>
              <a:rPr lang="ar-QA" sz="4400" b="1" dirty="0" smtClean="0">
                <a:solidFill>
                  <a:srgbClr val="00B050"/>
                </a:solidFill>
              </a:rPr>
              <a:t>..</a:t>
            </a:r>
            <a:r>
              <a:rPr lang="ar-QA" sz="4400" b="1" dirty="0" smtClean="0"/>
              <a:t/>
            </a:r>
            <a:br>
              <a:rPr lang="ar-QA" sz="4400" b="1" dirty="0" smtClean="0"/>
            </a:br>
            <a:r>
              <a:rPr lang="ar-SA" sz="4400" b="1" dirty="0" smtClean="0">
                <a:solidFill>
                  <a:srgbClr val="FF0066"/>
                </a:solidFill>
              </a:rPr>
              <a:t> ولو كان خلاف ما تهواه النفس أو تميل إليه.</a:t>
            </a:r>
            <a:r>
              <a:rPr lang="ar-QA" sz="4400" b="1" dirty="0" smtClean="0">
                <a:solidFill>
                  <a:srgbClr val="FF0066"/>
                </a:solidFill>
              </a:rPr>
              <a:t>.</a:t>
            </a:r>
            <a:r>
              <a:rPr lang="ar-SA" sz="4400" b="1" dirty="0" smtClean="0"/>
              <a:t/>
            </a:r>
            <a:br>
              <a:rPr lang="ar-SA" sz="4400" b="1" dirty="0" smtClean="0"/>
            </a:br>
            <a:endParaRPr lang="ar-QA" sz="4400" b="1"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dirty="0" smtClean="0">
                <a:ln>
                  <a:noFill/>
                </a:ln>
                <a:solidFill>
                  <a:srgbClr val="FF0066"/>
                </a:solidFill>
                <a:effectLst/>
                <a:uLnTx/>
                <a:uFillTx/>
                <a:latin typeface="+mj-lt"/>
                <a:ea typeface="+mj-ea"/>
                <a:cs typeface="+mj-cs"/>
              </a:rPr>
              <a:t>كراهية الكفر وأهله..</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83357"/>
            <a:ext cx="8229600" cy="4525963"/>
          </a:xfrm>
        </p:spPr>
        <p:txBody>
          <a:bodyPr>
            <a:noAutofit/>
          </a:bodyPr>
          <a:lstStyle/>
          <a:p>
            <a:pPr algn="ctr">
              <a:buNone/>
            </a:pPr>
            <a:r>
              <a:rPr lang="ar-QA" sz="3600" b="1" u="sng" dirty="0">
                <a:solidFill>
                  <a:srgbClr val="FF0066"/>
                </a:solidFill>
                <a:effectLst>
                  <a:outerShdw blurRad="38100" dist="38100" dir="2700000" algn="tl">
                    <a:srgbClr val="000000">
                      <a:alpha val="43137"/>
                    </a:srgbClr>
                  </a:outerShdw>
                </a:effectLst>
              </a:rPr>
              <a:t>قال الإمام النووي: قَالَ الْعُلَمَاء رَحِمَهُمْ الله</a:t>
            </a:r>
            <a:r>
              <a:rPr lang="ar-QA" sz="3600" b="1" u="sng" dirty="0" smtClean="0">
                <a:solidFill>
                  <a:srgbClr val="FF0066"/>
                </a:solidFill>
                <a:effectLst>
                  <a:outerShdw blurRad="38100" dist="38100" dir="2700000" algn="tl">
                    <a:srgbClr val="000000">
                      <a:alpha val="43137"/>
                    </a:srgbClr>
                  </a:outerShdw>
                </a:effectLst>
              </a:rPr>
              <a:t>:</a:t>
            </a:r>
          </a:p>
          <a:p>
            <a:pPr algn="ctr">
              <a:buNone/>
            </a:pPr>
            <a:endParaRPr lang="ar-QA" sz="1400" b="1" u="sng" dirty="0">
              <a:solidFill>
                <a:srgbClr val="FF0066"/>
              </a:solidFill>
            </a:endParaRPr>
          </a:p>
          <a:p>
            <a:pPr algn="ctr">
              <a:buNone/>
            </a:pPr>
            <a:r>
              <a:rPr lang="ar-QA" sz="3600" b="1" dirty="0" smtClean="0"/>
              <a:t> </a:t>
            </a:r>
            <a:r>
              <a:rPr lang="ar-QA" sz="3600" b="1" dirty="0"/>
              <a:t>مَعْنَى حَلَاوَة الْإِيمَان اِسْتِلْذَاذ الطَّاعَات وَتَحَمُّلِ المَشَقَّات فِي رِضَا الله عَزَّ وَجَلَّ, وَرَسُوله صلى الله عليه وسلم , وَإِيثَار ذَلِكَ عَلَى عَرَضِ الدُّنْيَا , وَمَحَبَّة الْعَبْد رَبّه - سُبْحَانه وَتَعَالَى - بِفِعْلِ طَاعَته , وَتَرْكِ مُخَالَفَته , وَكَذَلِكَ مَحَبَّة </a:t>
            </a:r>
            <a:r>
              <a:rPr lang="ar-QA" sz="3600" b="1" dirty="0" smtClean="0"/>
              <a:t>رَسُول</a:t>
            </a:r>
            <a:r>
              <a:rPr lang="ar-SA" sz="3600" b="1" dirty="0" smtClean="0"/>
              <a:t>ه </a:t>
            </a:r>
            <a:r>
              <a:rPr lang="ar-QA" sz="3600" b="1" dirty="0" smtClean="0"/>
              <a:t>صلى </a:t>
            </a:r>
            <a:r>
              <a:rPr lang="ar-QA" sz="3600" b="1" dirty="0"/>
              <a:t>الله عليه </a:t>
            </a:r>
            <a:r>
              <a:rPr lang="ar-QA" sz="3600" b="1" dirty="0" smtClean="0"/>
              <a:t>وسلم. </a:t>
            </a:r>
            <a:r>
              <a:rPr lang="ar-QA" sz="3600" b="1" dirty="0"/>
              <a:t/>
            </a:r>
            <a:br>
              <a:rPr lang="ar-QA" sz="3600" b="1" dirty="0"/>
            </a:br>
            <a:endParaRPr lang="ar-QA" sz="3600" dirty="0"/>
          </a:p>
        </p:txBody>
      </p:sp>
      <p:sp>
        <p:nvSpPr>
          <p:cNvPr id="5" name="Title 1"/>
          <p:cNvSpPr txBox="1">
            <a:spLocks/>
          </p:cNvSpPr>
          <p:nvPr/>
        </p:nvSpPr>
        <p:spPr>
          <a:xfrm>
            <a:off x="3687216" y="0"/>
            <a:ext cx="8229600" cy="1763688"/>
          </a:xfrm>
          <a:prstGeom prst="rect">
            <a:avLst/>
          </a:prstGeom>
        </p:spPr>
        <p:txBody>
          <a:bodyPr vert="horz" lIns="91440" tIns="45720" rIns="91440" bIns="45720" rtlCol="1" anchor="ctr">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للإيمان نور</a:t>
            </a:r>
            <a:b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br>
            <a:r>
              <a:rPr kumimoji="0" lang="ar-QA" sz="4400" b="1" i="0" u="none"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                 </a:t>
            </a:r>
            <a:r>
              <a:rPr kumimoji="0" lang="ar-QA" sz="4400" b="1" i="0" u="sng" strike="noStrike" kern="1200" cap="none" spc="0" normalizeH="0" baseline="0" noProof="0" smtClean="0">
                <a:ln>
                  <a:noFill/>
                </a:ln>
                <a:solidFill>
                  <a:srgbClr val="FF0066"/>
                </a:solidFill>
                <a:effectLst>
                  <a:outerShdw blurRad="38100" dist="38100" dir="2700000" algn="tl">
                    <a:srgbClr val="000000">
                      <a:alpha val="43137"/>
                    </a:srgbClr>
                  </a:outerShdw>
                </a:effectLst>
                <a:uLnTx/>
                <a:uFillTx/>
                <a:latin typeface="+mj-lt"/>
                <a:ea typeface="+mj-ea"/>
                <a:cs typeface="+mj-cs"/>
              </a:rPr>
              <a:t>وحلاوة وطعم!</a:t>
            </a:r>
            <a:endParaRPr kumimoji="0" lang="ar-QA" sz="4400" b="0" i="0" u="sng" strike="noStrike" kern="1200" cap="none" spc="0" normalizeH="0" baseline="0" noProof="0" dirty="0" smtClean="0">
              <a:ln>
                <a:noFill/>
              </a:ln>
              <a:solidFill>
                <a:srgbClr val="FF0066"/>
              </a:solidFill>
              <a:effectLst>
                <a:outerShdw blurRad="38100" dist="38100" dir="2700000" algn="tl">
                  <a:srgbClr val="000000">
                    <a:alpha val="43137"/>
                  </a:srgbClr>
                </a:outerShdw>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2" y="1340768"/>
            <a:ext cx="8435280" cy="4968552"/>
          </a:xfrm>
        </p:spPr>
        <p:txBody>
          <a:bodyPr>
            <a:noAutofit/>
          </a:bodyPr>
          <a:lstStyle/>
          <a:p>
            <a:pPr algn="ctr">
              <a:buNone/>
            </a:pPr>
            <a:r>
              <a:rPr lang="ar-QA" sz="7200" b="1" u="sng" dirty="0" smtClean="0">
                <a:solidFill>
                  <a:srgbClr val="FF0066"/>
                </a:solidFill>
              </a:rPr>
              <a:t>رابعاً:</a:t>
            </a:r>
          </a:p>
          <a:p>
            <a:pPr algn="ctr">
              <a:buNone/>
            </a:pPr>
            <a:r>
              <a:rPr lang="ar-QA" b="1" dirty="0" smtClean="0">
                <a:solidFill>
                  <a:srgbClr val="FF0066"/>
                </a:solidFill>
              </a:rPr>
              <a:t/>
            </a:r>
            <a:br>
              <a:rPr lang="ar-QA" b="1" dirty="0" smtClean="0">
                <a:solidFill>
                  <a:srgbClr val="FF0066"/>
                </a:solidFill>
              </a:rPr>
            </a:br>
            <a:r>
              <a:rPr lang="ar-QA" sz="7200" b="1" dirty="0" smtClean="0">
                <a:solidFill>
                  <a:srgbClr val="FF0066"/>
                </a:solidFill>
              </a:rPr>
              <a:t> </a:t>
            </a:r>
            <a:r>
              <a:rPr lang="ar-QA" sz="7200" b="1" dirty="0" smtClean="0"/>
              <a:t>الرضا بالله رباً..</a:t>
            </a:r>
            <a:endParaRPr lang="ar-QA" sz="7200" b="1" dirty="0" smtClean="0">
              <a:solidFill>
                <a:srgbClr val="FF0066"/>
              </a:solidFill>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412776"/>
            <a:ext cx="8964488" cy="5256584"/>
          </a:xfrm>
        </p:spPr>
        <p:txBody>
          <a:bodyPr>
            <a:noAutofit/>
          </a:bodyPr>
          <a:lstStyle/>
          <a:p>
            <a:pPr algn="ctr">
              <a:buNone/>
            </a:pPr>
            <a:r>
              <a:rPr lang="ar-QA" sz="3600" b="1" u="sng" dirty="0" smtClean="0">
                <a:solidFill>
                  <a:srgbClr val="FF0066"/>
                </a:solidFill>
              </a:rPr>
              <a:t>الرضا:هو سكون القلب وإطمئنانه لمجاري الأحكام والأقدار..</a:t>
            </a:r>
            <a:br>
              <a:rPr lang="ar-QA" sz="3600" b="1" u="sng" dirty="0" smtClean="0">
                <a:solidFill>
                  <a:srgbClr val="FF0066"/>
                </a:solidFill>
              </a:rPr>
            </a:br>
            <a:endParaRPr lang="ar-QA" sz="1100" b="1" u="sng" dirty="0" smtClean="0">
              <a:solidFill>
                <a:srgbClr val="FF0066"/>
              </a:solidFill>
            </a:endParaRPr>
          </a:p>
          <a:p>
            <a:pPr algn="ctr">
              <a:buNone/>
            </a:pPr>
            <a:r>
              <a:rPr lang="ar-QA" sz="3600" b="1" dirty="0" smtClean="0"/>
              <a:t>وحين حدوثه في القلب تستشعر جمال اللذة في الحياة..</a:t>
            </a:r>
            <a:r>
              <a:rPr lang="ar-SA" sz="3600" b="1" dirty="0" smtClean="0"/>
              <a:t/>
            </a:r>
            <a:br>
              <a:rPr lang="ar-SA" sz="3600" b="1" dirty="0" smtClean="0"/>
            </a:br>
            <a:r>
              <a:rPr lang="ar-QA" sz="3600" b="1" dirty="0" smtClean="0"/>
              <a:t>ف</a:t>
            </a:r>
            <a:r>
              <a:rPr lang="ar-SA" sz="3600" b="1" dirty="0" smtClean="0"/>
              <a:t>كلمة الرضا تجمع بين شرطين ذكرها بعض العلماء وهما</a:t>
            </a:r>
            <a:r>
              <a:rPr lang="ar-QA" sz="3600" b="1" dirty="0" smtClean="0"/>
              <a:t>..</a:t>
            </a:r>
            <a:br>
              <a:rPr lang="ar-QA" sz="3600" b="1" dirty="0" smtClean="0"/>
            </a:br>
            <a:r>
              <a:rPr lang="ar-SA" sz="3600" b="1" dirty="0" smtClean="0">
                <a:solidFill>
                  <a:srgbClr val="FF0066"/>
                </a:solidFill>
              </a:rPr>
              <a:t> " القبول والانقياد "</a:t>
            </a:r>
            <a:endParaRPr lang="ar-QA" sz="3600" b="1" dirty="0" smtClean="0">
              <a:solidFill>
                <a:srgbClr val="FF0066"/>
              </a:solidFill>
            </a:endParaRPr>
          </a:p>
          <a:p>
            <a:pPr algn="ctr"/>
            <a:r>
              <a:rPr lang="ar-SA" sz="3600" b="1" u="sng" dirty="0" smtClean="0">
                <a:solidFill>
                  <a:srgbClr val="FF0066"/>
                </a:solidFill>
              </a:rPr>
              <a:t>قال عنه ابن القيم: </a:t>
            </a:r>
            <a:r>
              <a:rPr lang="ar-SA" sz="3600" b="1" dirty="0" smtClean="0">
                <a:solidFill>
                  <a:srgbClr val="FF0066"/>
                </a:solidFill>
              </a:rPr>
              <a:t>" </a:t>
            </a:r>
            <a:r>
              <a:rPr lang="ar-SA" sz="3600" b="1" dirty="0" smtClean="0"/>
              <a:t>إن الرضا من أعمال القلوب نظير الجهاد من أعمال الجوارح</a:t>
            </a:r>
            <a:r>
              <a:rPr lang="ar-QA" sz="3600" b="1" dirty="0" smtClean="0"/>
              <a:t>..</a:t>
            </a:r>
            <a:r>
              <a:rPr lang="ar-SA" sz="3600" b="1" dirty="0" smtClean="0"/>
              <a:t> فان كل واحد منهما ذروة سنام الإيمان</a:t>
            </a:r>
            <a:r>
              <a:rPr lang="ar-QA" sz="3600" b="1" dirty="0" smtClean="0"/>
              <a:t> </a:t>
            </a:r>
            <a:r>
              <a:rPr lang="ar-SA" sz="3600" b="1" dirty="0" smtClean="0">
                <a:solidFill>
                  <a:srgbClr val="FF0066"/>
                </a:solidFill>
              </a:rPr>
              <a:t>"</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لذة الرضــــــــــا..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339552"/>
            <a:ext cx="8712968" cy="5257800"/>
          </a:xfrm>
        </p:spPr>
        <p:txBody>
          <a:bodyPr>
            <a:noAutofit/>
          </a:bodyPr>
          <a:lstStyle/>
          <a:p>
            <a:pPr algn="ctr"/>
            <a:r>
              <a:rPr lang="ar-QA" sz="3600" b="1" u="sng" dirty="0" smtClean="0">
                <a:solidFill>
                  <a:srgbClr val="FF0066"/>
                </a:solidFill>
              </a:rPr>
              <a:t>كتب عمر بن الخطاب لأبي موسى رضي الله عنهما يقول: </a:t>
            </a:r>
          </a:p>
          <a:p>
            <a:pPr algn="ctr">
              <a:buNone/>
            </a:pPr>
            <a:r>
              <a:rPr lang="ar-QA" sz="3600" b="1" u="sng" dirty="0" smtClean="0"/>
              <a:t>أمَّا بعد:</a:t>
            </a:r>
            <a:r>
              <a:rPr lang="ar-QA" sz="3600" b="1" dirty="0" smtClean="0">
                <a:solidFill>
                  <a:srgbClr val="FF0066"/>
                </a:solidFill>
              </a:rPr>
              <a:t> </a:t>
            </a:r>
            <a:r>
              <a:rPr lang="ar-QA" sz="3600" b="1" u="sng" dirty="0" smtClean="0">
                <a:solidFill>
                  <a:srgbClr val="0000FF"/>
                </a:solidFill>
              </a:rPr>
              <a:t>فإن الخير كله في الرضا..</a:t>
            </a:r>
          </a:p>
          <a:p>
            <a:pPr algn="ctr">
              <a:buNone/>
            </a:pPr>
            <a:r>
              <a:rPr lang="ar-QA" sz="3600" b="1" dirty="0" smtClean="0">
                <a:solidFill>
                  <a:srgbClr val="FF0066"/>
                </a:solidFill>
              </a:rPr>
              <a:t>إن مَن رضي بالله ربًّا </a:t>
            </a:r>
            <a:r>
              <a:rPr lang="ar-QA" sz="3600" b="1" dirty="0" smtClean="0"/>
              <a:t>وجد حلاوةً في طاعته.. ولذةً في البعد عن معصيته..</a:t>
            </a:r>
          </a:p>
          <a:p>
            <a:pPr algn="ctr">
              <a:buNone/>
            </a:pPr>
            <a:r>
              <a:rPr lang="ar-QA" sz="3600" b="1" dirty="0" smtClean="0"/>
              <a:t> </a:t>
            </a:r>
            <a:r>
              <a:rPr lang="ar-QA" sz="3600" b="1" dirty="0" smtClean="0">
                <a:solidFill>
                  <a:srgbClr val="FF0066"/>
                </a:solidFill>
              </a:rPr>
              <a:t>ومن رضي بالإسلام دينًا </a:t>
            </a:r>
            <a:r>
              <a:rPr lang="ar-QA" sz="3600" b="1" dirty="0" smtClean="0"/>
              <a:t>وجد حلاوةً في اتباع الشريعة، والعمل بها، والتحاكم إليها..</a:t>
            </a:r>
            <a:br>
              <a:rPr lang="ar-QA" sz="3600" b="1" dirty="0" smtClean="0"/>
            </a:br>
            <a:r>
              <a:rPr lang="ar-QA" sz="3600" b="1" dirty="0" smtClean="0">
                <a:solidFill>
                  <a:srgbClr val="FF0066"/>
                </a:solidFill>
              </a:rPr>
              <a:t> ومن رضي بالرسول صلى الله عليه وسلم رسولاً </a:t>
            </a:r>
          </a:p>
          <a:p>
            <a:pPr algn="ctr">
              <a:buNone/>
            </a:pPr>
            <a:r>
              <a:rPr lang="ar-QA" sz="3600" b="1" dirty="0" smtClean="0"/>
              <a:t>وجد حلاوة في اتباع سنته، والتزام هديه.</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لذة الرضــــــــــا..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40575" y="6173489"/>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4016" y="1484784"/>
            <a:ext cx="8820472" cy="5373216"/>
          </a:xfrm>
        </p:spPr>
        <p:txBody>
          <a:bodyPr>
            <a:noAutofit/>
          </a:bodyPr>
          <a:lstStyle/>
          <a:p>
            <a:pPr algn="ctr"/>
            <a:r>
              <a:rPr lang="ar-QA" sz="3600" b="1" dirty="0" smtClean="0">
                <a:solidFill>
                  <a:srgbClr val="FF0066"/>
                </a:solidFill>
              </a:rPr>
              <a:t>فالرضا بالله رباً من الأسباب الجالبة لحلاوة الإيمان..</a:t>
            </a:r>
          </a:p>
          <a:p>
            <a:pPr algn="ctr">
              <a:buNone/>
            </a:pPr>
            <a:r>
              <a:rPr lang="ar-QA" sz="3600" b="1" u="sng" dirty="0" smtClean="0"/>
              <a:t>ومن تمام الرضا بالله رباً: </a:t>
            </a:r>
          </a:p>
          <a:p>
            <a:pPr algn="ctr">
              <a:buNone/>
            </a:pPr>
            <a:r>
              <a:rPr lang="ar-QA" sz="3600" b="1" dirty="0" smtClean="0"/>
              <a:t>أن ترضى به سيداً وإلهاً.. وترضى به حكماً..مدبراً لأمرك..</a:t>
            </a:r>
          </a:p>
          <a:p>
            <a:pPr algn="ctr">
              <a:buNone/>
            </a:pPr>
            <a:r>
              <a:rPr lang="ar-QA" sz="3600" b="1" u="sng" dirty="0" smtClean="0">
                <a:solidFill>
                  <a:srgbClr val="FF0066"/>
                </a:solidFill>
              </a:rPr>
              <a:t>والرضا </a:t>
            </a:r>
            <a:r>
              <a:rPr lang="ar-SA" sz="3600" b="1" u="sng" dirty="0" smtClean="0">
                <a:solidFill>
                  <a:srgbClr val="FF0066"/>
                </a:solidFill>
              </a:rPr>
              <a:t>يشمل التوحيد كله</a:t>
            </a:r>
            <a:r>
              <a:rPr lang="ar-QA" sz="3600" b="1" u="sng" dirty="0" smtClean="0">
                <a:solidFill>
                  <a:srgbClr val="FF0066"/>
                </a:solidFill>
              </a:rPr>
              <a:t>..</a:t>
            </a:r>
            <a:r>
              <a:rPr lang="ar-SA" sz="3600" b="1" u="sng" dirty="0" smtClean="0">
                <a:solidFill>
                  <a:srgbClr val="FF0066"/>
                </a:solidFill>
              </a:rPr>
              <a:t> ربوبية وألوهية</a:t>
            </a:r>
            <a:r>
              <a:rPr lang="ar-QA" sz="3600" b="1" u="sng" dirty="0" smtClean="0">
                <a:solidFill>
                  <a:srgbClr val="FF0066"/>
                </a:solidFill>
              </a:rPr>
              <a:t>..</a:t>
            </a:r>
          </a:p>
          <a:p>
            <a:pPr algn="ctr">
              <a:buNone/>
            </a:pPr>
            <a:r>
              <a:rPr lang="ar-QA" sz="3600" b="1" dirty="0" smtClean="0"/>
              <a:t>فتوحيد الربوبية لازم له..وكذا توحيد الألوهية..</a:t>
            </a:r>
          </a:p>
          <a:p>
            <a:pPr algn="ctr">
              <a:buNone/>
            </a:pPr>
            <a:r>
              <a:rPr lang="ar-QA" sz="3600" b="1" dirty="0" smtClean="0"/>
              <a:t>إذ كيف ترضى به خالقاً ورازقاً ومحيياً ومميتاً ووكيلاً وناصراً ولا ترضى به معبوداً ولا إلهاً حكماً..</a:t>
            </a:r>
            <a:endParaRPr lang="ar-QA" sz="3600" b="1"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الرضا بالله رباً</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340768"/>
            <a:ext cx="8964488" cy="5517232"/>
          </a:xfrm>
        </p:spPr>
        <p:txBody>
          <a:bodyPr>
            <a:noAutofit/>
          </a:bodyPr>
          <a:lstStyle/>
          <a:p>
            <a:pPr algn="ctr">
              <a:buNone/>
            </a:pPr>
            <a:r>
              <a:rPr lang="ar-QA" sz="3500" b="1" dirty="0" smtClean="0"/>
              <a:t>وإذا رضيت به مدبراً لك فسلم الأمر تجده أولى بك منك..</a:t>
            </a:r>
          </a:p>
          <a:p>
            <a:pPr algn="ctr">
              <a:buNone/>
            </a:pPr>
            <a:r>
              <a:rPr lang="ar-QA" sz="3500" b="1" dirty="0" smtClean="0"/>
              <a:t>فسلم الأمور لله عز وجل وتوكل عليه وفوض الأمر إليه..</a:t>
            </a:r>
          </a:p>
          <a:p>
            <a:pPr algn="ctr">
              <a:buNone/>
            </a:pPr>
            <a:r>
              <a:rPr lang="ar-QA" sz="3500" b="1" dirty="0" smtClean="0">
                <a:solidFill>
                  <a:srgbClr val="FF0066"/>
                </a:solidFill>
              </a:rPr>
              <a:t>( وَمَنْ يَتَوَكَّلْ عَلَى اللَّهِ فَهُوَ حَسْبُهُ )</a:t>
            </a:r>
          </a:p>
          <a:p>
            <a:pPr algn="ctr"/>
            <a:r>
              <a:rPr lang="ar-QA" sz="3500" b="1" u="sng" dirty="0" smtClean="0">
                <a:solidFill>
                  <a:srgbClr val="FF0066"/>
                </a:solidFill>
              </a:rPr>
              <a:t>ف</a:t>
            </a:r>
            <a:r>
              <a:rPr lang="ar-SA" sz="3500" b="1" u="sng" dirty="0" smtClean="0">
                <a:solidFill>
                  <a:srgbClr val="FF0066"/>
                </a:solidFill>
              </a:rPr>
              <a:t>الرضا بربوبيته:</a:t>
            </a:r>
            <a:r>
              <a:rPr lang="ar-SA" sz="3500" b="1" dirty="0" smtClean="0">
                <a:solidFill>
                  <a:srgbClr val="FF0066"/>
                </a:solidFill>
              </a:rPr>
              <a:t> </a:t>
            </a:r>
            <a:r>
              <a:rPr lang="ar-SA" sz="3500" b="1" dirty="0" smtClean="0"/>
              <a:t>يتضمن الرضا بتدبيره لعبده، و</a:t>
            </a:r>
            <a:r>
              <a:rPr lang="ar-QA" sz="3500" b="1" dirty="0" smtClean="0"/>
              <a:t>إ</a:t>
            </a:r>
            <a:r>
              <a:rPr lang="ar-SA" sz="3500" b="1" dirty="0" smtClean="0"/>
              <a:t>فراده بالتوكيل عليه والاستعانة به والثقة به والاعتماد عليه</a:t>
            </a:r>
            <a:r>
              <a:rPr lang="ar-QA" sz="3500" b="1" dirty="0" smtClean="0"/>
              <a:t>..</a:t>
            </a:r>
            <a:r>
              <a:rPr lang="ar-SA" sz="3500" b="1" dirty="0" smtClean="0"/>
              <a:t> وان يكون راضيا بكل ما يفعل به.</a:t>
            </a:r>
            <a:r>
              <a:rPr lang="ar-QA" sz="3500" b="1" dirty="0" smtClean="0"/>
              <a:t>.</a:t>
            </a:r>
          </a:p>
          <a:p>
            <a:pPr algn="ctr"/>
            <a:r>
              <a:rPr lang="ar-QA" sz="3500" b="1" u="sng" dirty="0" smtClean="0">
                <a:solidFill>
                  <a:srgbClr val="FF0066"/>
                </a:solidFill>
              </a:rPr>
              <a:t>و</a:t>
            </a:r>
            <a:r>
              <a:rPr lang="ar-SA" sz="3500" b="1" u="sng" dirty="0" smtClean="0">
                <a:solidFill>
                  <a:srgbClr val="FF0066"/>
                </a:solidFill>
              </a:rPr>
              <a:t>الرضا بألوهيته</a:t>
            </a:r>
            <a:r>
              <a:rPr lang="ar-QA" sz="3500" b="1" u="sng" dirty="0" smtClean="0">
                <a:solidFill>
                  <a:srgbClr val="FF0066"/>
                </a:solidFill>
              </a:rPr>
              <a:t>:</a:t>
            </a:r>
            <a:r>
              <a:rPr lang="ar-SA" sz="3500" b="1" dirty="0" smtClean="0">
                <a:solidFill>
                  <a:srgbClr val="FF0066"/>
                </a:solidFill>
              </a:rPr>
              <a:t> </a:t>
            </a:r>
            <a:r>
              <a:rPr lang="ar-SA" sz="3500" b="1" dirty="0" smtClean="0"/>
              <a:t>يتضمن الرضا بمحبته وحده</a:t>
            </a:r>
            <a:r>
              <a:rPr lang="ar-QA" sz="3500" b="1" dirty="0" smtClean="0"/>
              <a:t>..</a:t>
            </a:r>
            <a:r>
              <a:rPr lang="ar-SA" sz="3500" b="1" dirty="0" smtClean="0"/>
              <a:t>وخوفه ورجائه</a:t>
            </a:r>
            <a:r>
              <a:rPr lang="ar-QA" sz="3500" b="1" dirty="0" smtClean="0"/>
              <a:t>..</a:t>
            </a:r>
            <a:r>
              <a:rPr lang="ar-SA" sz="3500" b="1" dirty="0" smtClean="0"/>
              <a:t>والإنابة إليه</a:t>
            </a:r>
            <a:r>
              <a:rPr lang="ar-QA" sz="3500" b="1" dirty="0" smtClean="0"/>
              <a:t>..</a:t>
            </a:r>
            <a:r>
              <a:rPr lang="ar-SA" sz="3500" b="1" dirty="0" smtClean="0"/>
              <a:t>والتبتل إليه</a:t>
            </a:r>
            <a:r>
              <a:rPr lang="ar-QA" sz="3500" b="1" dirty="0" smtClean="0"/>
              <a:t>..</a:t>
            </a:r>
            <a:r>
              <a:rPr lang="ar-SA" sz="3500" b="1" dirty="0" smtClean="0"/>
              <a:t> </a:t>
            </a:r>
            <a:r>
              <a:rPr lang="ar-QA" sz="3500" b="1" dirty="0" smtClean="0"/>
              <a:t>و</a:t>
            </a:r>
            <a:r>
              <a:rPr lang="ar-SA" sz="3500" b="1" dirty="0" smtClean="0"/>
              <a:t>عبادته والإخلاص له.</a:t>
            </a:r>
            <a:br>
              <a:rPr lang="ar-SA" sz="3500" b="1" dirty="0" smtClean="0"/>
            </a:br>
            <a:endParaRPr lang="ar-QA" sz="35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الرضا بالله رباً</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784976" cy="5112568"/>
          </a:xfrm>
        </p:spPr>
        <p:txBody>
          <a:bodyPr>
            <a:noAutofit/>
          </a:bodyPr>
          <a:lstStyle/>
          <a:p>
            <a:pPr algn="ctr"/>
            <a:r>
              <a:rPr lang="ar-SA" sz="3600" b="1" dirty="0" smtClean="0"/>
              <a:t>وجاء هذا الرضا بأنواعه مبينا في سورة الأنعام التي هي سورة التوحيد العظمى</a:t>
            </a:r>
            <a:r>
              <a:rPr lang="ar-QA" sz="3600" b="1" dirty="0" smtClean="0"/>
              <a:t>..</a:t>
            </a:r>
          </a:p>
          <a:p>
            <a:pPr algn="ctr">
              <a:buNone/>
            </a:pPr>
            <a:r>
              <a:rPr lang="ar-SA" sz="3600" b="1" dirty="0" smtClean="0"/>
              <a:t>فاشتملت علي ثلاثة أنواع من الرضا هي جماع التوحيد كله:</a:t>
            </a:r>
            <a:endParaRPr lang="ar-QA" sz="3600" b="1" dirty="0" smtClean="0"/>
          </a:p>
          <a:p>
            <a:pPr algn="ctr">
              <a:buNone/>
            </a:pPr>
            <a:r>
              <a:rPr lang="ar-SA" sz="3600" b="1" u="sng" dirty="0" smtClean="0">
                <a:solidFill>
                  <a:srgbClr val="FF0066"/>
                </a:solidFill>
              </a:rPr>
              <a:t>1 - الرضا بالله ربا لا شريك له </a:t>
            </a:r>
            <a:r>
              <a:rPr lang="ar-QA" sz="3600" b="1" u="sng" dirty="0" smtClean="0">
                <a:solidFill>
                  <a:srgbClr val="FF0066"/>
                </a:solidFill>
              </a:rPr>
              <a:t>:</a:t>
            </a:r>
            <a:endParaRPr lang="ar-QA" sz="3600" b="1" dirty="0" smtClean="0"/>
          </a:p>
          <a:p>
            <a:pPr algn="ctr">
              <a:buNone/>
            </a:pPr>
            <a:r>
              <a:rPr lang="ar-SA" sz="3600" b="1" dirty="0" smtClean="0"/>
              <a:t>(قُلْ أَغَيْرَ اللَّهِ أَبْغِي رَبًّا وَهُوَ رَبُّ كُلِّ شَيْءٍ)</a:t>
            </a:r>
            <a:endParaRPr lang="ar-QA" sz="3600" b="1" dirty="0" smtClean="0"/>
          </a:p>
          <a:p>
            <a:pPr algn="ctr">
              <a:buNone/>
            </a:pPr>
            <a:r>
              <a:rPr lang="ar-SA" sz="3600" b="1" u="sng" dirty="0" smtClean="0">
                <a:solidFill>
                  <a:srgbClr val="FF0066"/>
                </a:solidFill>
              </a:rPr>
              <a:t>2 - الرضا بالله حكما</a:t>
            </a:r>
            <a:r>
              <a:rPr lang="ar-QA" sz="3600" b="1" u="sng" dirty="0" smtClean="0">
                <a:solidFill>
                  <a:srgbClr val="FF0066"/>
                </a:solidFill>
              </a:rPr>
              <a:t> ومشرعا</a:t>
            </a:r>
            <a:r>
              <a:rPr lang="ar-SA" sz="3600" b="1" u="sng" dirty="0" smtClean="0">
                <a:solidFill>
                  <a:srgbClr val="FF0066"/>
                </a:solidFill>
              </a:rPr>
              <a:t> لا شريك </a:t>
            </a:r>
            <a:r>
              <a:rPr lang="ar-QA" sz="3600" b="1" u="sng" dirty="0" smtClean="0">
                <a:solidFill>
                  <a:srgbClr val="FF0066"/>
                </a:solidFill>
              </a:rPr>
              <a:t>له</a:t>
            </a:r>
            <a:r>
              <a:rPr lang="ar-SA" sz="3600" b="1" u="sng" dirty="0" smtClean="0">
                <a:solidFill>
                  <a:srgbClr val="FF0066"/>
                </a:solidFill>
              </a:rPr>
              <a:t>:</a:t>
            </a:r>
            <a:endParaRPr lang="ar-QA" sz="3600" b="1" u="sng" dirty="0" smtClean="0">
              <a:solidFill>
                <a:srgbClr val="FF0066"/>
              </a:solidFill>
            </a:endParaRPr>
          </a:p>
          <a:p>
            <a:pPr algn="ctr">
              <a:buNone/>
            </a:pPr>
            <a:r>
              <a:rPr lang="ar-SA" sz="3600" b="1" dirty="0" smtClean="0"/>
              <a:t>(أَفَغَيْرَ اللَّهِ أَبْتَغِي حَكَمًا وَهُوَ الَّذِي أَنْزَلَ إِلَيْكُمُ الْكِتَابَ مُفَصَّلًا)</a:t>
            </a:r>
            <a:endParaRPr lang="ar-QA" sz="36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الرضا بالله رباً</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628800"/>
            <a:ext cx="8496944" cy="5112568"/>
          </a:xfrm>
        </p:spPr>
        <p:txBody>
          <a:bodyPr>
            <a:normAutofit fontScale="92500"/>
          </a:bodyPr>
          <a:lstStyle/>
          <a:p>
            <a:pPr algn="ctr">
              <a:buNone/>
            </a:pPr>
            <a:r>
              <a:rPr lang="ar-SA" sz="3600" b="1" u="sng" dirty="0" smtClean="0">
                <a:solidFill>
                  <a:srgbClr val="FF0066"/>
                </a:solidFill>
              </a:rPr>
              <a:t>3 - الرضا بالله وليا لا شريك له :</a:t>
            </a:r>
            <a:endParaRPr lang="ar-QA" sz="3600" b="1" u="sng" dirty="0" smtClean="0">
              <a:solidFill>
                <a:srgbClr val="FF0066"/>
              </a:solidFill>
            </a:endParaRPr>
          </a:p>
          <a:p>
            <a:pPr algn="ctr">
              <a:buNone/>
            </a:pPr>
            <a:r>
              <a:rPr lang="ar-SA" sz="3600" b="1" dirty="0" smtClean="0"/>
              <a:t>(قُلْ أَغَيْرَ اللَّهِ أَتَّخِذُ وَلِيًّا فَاطِرِ السَّمَاوَاتِ وَالْأَرْضِ)</a:t>
            </a:r>
            <a:endParaRPr lang="ar-QA" sz="3600" b="1" dirty="0" smtClean="0"/>
          </a:p>
          <a:p>
            <a:pPr algn="ctr">
              <a:buNone/>
            </a:pPr>
            <a:endParaRPr lang="ar-QA" sz="1200" b="1" dirty="0" smtClean="0"/>
          </a:p>
          <a:p>
            <a:pPr algn="ctr">
              <a:buNone/>
            </a:pPr>
            <a:r>
              <a:rPr lang="ar-QA" sz="3600" b="1" u="sng" dirty="0" smtClean="0">
                <a:solidFill>
                  <a:srgbClr val="FF0066"/>
                </a:solidFill>
              </a:rPr>
              <a:t>* </a:t>
            </a:r>
            <a:r>
              <a:rPr lang="ar-SA" sz="3600" b="1" u="sng" dirty="0" smtClean="0">
                <a:solidFill>
                  <a:srgbClr val="FF0066"/>
                </a:solidFill>
              </a:rPr>
              <a:t>وقد شرح ذلك الإمام ابن القيم فقال:</a:t>
            </a:r>
            <a:endParaRPr lang="ar-QA" sz="3600" b="1" u="sng" dirty="0" smtClean="0">
              <a:solidFill>
                <a:srgbClr val="FF0066"/>
              </a:solidFill>
            </a:endParaRPr>
          </a:p>
          <a:p>
            <a:pPr algn="ctr">
              <a:buNone/>
            </a:pPr>
            <a:r>
              <a:rPr lang="ar-SA" sz="3600" b="1" dirty="0" smtClean="0"/>
              <a:t> " الرضا بالله ربا: </a:t>
            </a:r>
            <a:r>
              <a:rPr lang="ar-QA" sz="3600" b="1" dirty="0" smtClean="0"/>
              <a:t>أ</a:t>
            </a:r>
            <a:r>
              <a:rPr lang="ar-SA" sz="3600" b="1" dirty="0" smtClean="0"/>
              <a:t>لا يتخذ ربا غير الله تعالي يسكن إلى تدبيره وينزل به حوائجه</a:t>
            </a:r>
            <a:r>
              <a:rPr lang="ar-QA" sz="3600" b="1" dirty="0" smtClean="0"/>
              <a:t> </a:t>
            </a:r>
            <a:r>
              <a:rPr lang="ar-SA" sz="3600" b="1" dirty="0" smtClean="0"/>
              <a:t>”</a:t>
            </a:r>
            <a:endParaRPr lang="ar-QA" sz="3600" b="1" dirty="0" smtClean="0"/>
          </a:p>
          <a:p>
            <a:pPr algn="ctr">
              <a:buNone/>
            </a:pPr>
            <a:r>
              <a:rPr lang="ar-QA" sz="4000" b="1" u="sng" dirty="0" smtClean="0">
                <a:solidFill>
                  <a:srgbClr val="FF0066"/>
                </a:solidFill>
              </a:rPr>
              <a:t>فإذا أنزلت أمرك بالله عز وجل وفوضت أمرك إليه وجدت القرب منه على درجات لا تحيط بها العقول..ودبر لك أمرك بساق لك أسباب الفرج سوقاً..</a:t>
            </a:r>
          </a:p>
          <a:p>
            <a:pPr algn="ctr">
              <a:buNone/>
            </a:pPr>
            <a:endParaRPr lang="ar-QA"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الرضا بالله رباً</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0087"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196752"/>
            <a:ext cx="8964488" cy="5589240"/>
          </a:xfrm>
        </p:spPr>
        <p:txBody>
          <a:bodyPr>
            <a:noAutofit/>
          </a:bodyPr>
          <a:lstStyle/>
          <a:p>
            <a:pPr algn="ctr"/>
            <a:r>
              <a:rPr lang="ar-QA" sz="3000" b="1" u="sng" dirty="0" smtClean="0">
                <a:solidFill>
                  <a:srgbClr val="FF0066"/>
                </a:solidFill>
              </a:rPr>
              <a:t>مثل ما يقول القائل:</a:t>
            </a:r>
          </a:p>
          <a:p>
            <a:pPr>
              <a:buNone/>
            </a:pPr>
            <a:r>
              <a:rPr lang="ar-QA" sz="3000" b="1" dirty="0" smtClean="0"/>
              <a:t> ما زلت أنزل من ودادك منزلاً</a:t>
            </a:r>
          </a:p>
          <a:p>
            <a:pPr algn="ctr">
              <a:buNone/>
            </a:pPr>
            <a:r>
              <a:rPr lang="ar-QA" sz="3000" b="1" dirty="0" smtClean="0"/>
              <a:t>                                  تتحير الألباب كيف نزوله..</a:t>
            </a:r>
          </a:p>
          <a:p>
            <a:pPr algn="ctr">
              <a:buNone/>
            </a:pPr>
            <a:r>
              <a:rPr lang="ar-QA" sz="3000" b="1" dirty="0" smtClean="0">
                <a:solidFill>
                  <a:srgbClr val="FF0066"/>
                </a:solidFill>
              </a:rPr>
              <a:t>* فمن تقرب إلى الله بجوارحه بأداء النوافل والفرائض..</a:t>
            </a:r>
          </a:p>
          <a:p>
            <a:pPr algn="ctr">
              <a:buNone/>
            </a:pPr>
            <a:r>
              <a:rPr lang="ar-QA" sz="3000" b="1" dirty="0" smtClean="0"/>
              <a:t>أحبه الله عز وجل..</a:t>
            </a:r>
          </a:p>
          <a:p>
            <a:pPr algn="ctr">
              <a:buNone/>
            </a:pPr>
            <a:r>
              <a:rPr lang="ar-QA" sz="3000" b="1" dirty="0" smtClean="0">
                <a:solidFill>
                  <a:srgbClr val="FF0066"/>
                </a:solidFill>
              </a:rPr>
              <a:t>* ومن أتى الله بكُليته وبقلبه كله وبروحه كله وبسره كله وبهمه كله..</a:t>
            </a:r>
          </a:p>
          <a:p>
            <a:pPr algn="ctr">
              <a:buNone/>
            </a:pPr>
            <a:r>
              <a:rPr lang="ar-QA" sz="3000" b="1" dirty="0" smtClean="0"/>
              <a:t>يكون الجزاء درجات في القرب لا تحيط بها العقول ولا الأفهام..</a:t>
            </a:r>
            <a:endParaRPr lang="ar-QA" sz="30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solidFill>
                  <a:srgbClr val="FF0066"/>
                </a:solidFill>
                <a:latin typeface="+mj-lt"/>
                <a:ea typeface="+mj-ea"/>
                <a:cs typeface="+mj-cs"/>
              </a:rPr>
              <a:t>الرضا بالله رباً</a:t>
            </a:r>
            <a:r>
              <a:rPr kumimoji="0" lang="ar-QA" sz="4400" b="1" i="0" u="sng" strike="noStrike" kern="1200" cap="none" spc="0" normalizeH="0" baseline="0" noProof="0" dirty="0" smtClean="0">
                <a:ln>
                  <a:noFill/>
                </a:ln>
                <a:solidFill>
                  <a:srgbClr val="FF0066"/>
                </a:solidFill>
                <a:effectLst/>
                <a:uLnTx/>
                <a:uFillTx/>
                <a:latin typeface="+mj-lt"/>
                <a:ea typeface="+mj-ea"/>
                <a:cs typeface="+mj-cs"/>
              </a:rPr>
              <a:t>..</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20087"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3184" y="1600200"/>
            <a:ext cx="8507288" cy="4525963"/>
          </a:xfrm>
        </p:spPr>
        <p:txBody>
          <a:bodyPr>
            <a:normAutofit/>
          </a:bodyPr>
          <a:lstStyle/>
          <a:p>
            <a:pPr>
              <a:buNone/>
            </a:pPr>
            <a:r>
              <a:rPr lang="ar-QA" sz="3600" b="1" dirty="0" smtClean="0">
                <a:solidFill>
                  <a:srgbClr val="FF0066"/>
                </a:solidFill>
              </a:rPr>
              <a:t>فليتك تحلو والحياة مريرة..</a:t>
            </a:r>
          </a:p>
          <a:p>
            <a:pPr>
              <a:buNone/>
            </a:pPr>
            <a:r>
              <a:rPr lang="ar-QA" sz="3600" b="1" dirty="0" smtClean="0">
                <a:solidFill>
                  <a:srgbClr val="FF0066"/>
                </a:solidFill>
              </a:rPr>
              <a:t>                               وليتك ترضى والأنام غضاب..</a:t>
            </a:r>
          </a:p>
          <a:p>
            <a:pPr>
              <a:buNone/>
            </a:pPr>
            <a:r>
              <a:rPr lang="ar-QA" sz="3600" b="1" dirty="0" smtClean="0">
                <a:solidFill>
                  <a:srgbClr val="FF0066"/>
                </a:solidFill>
              </a:rPr>
              <a:t>وليت الذي بيني وبينك عامر..</a:t>
            </a:r>
          </a:p>
          <a:p>
            <a:pPr>
              <a:buNone/>
            </a:pPr>
            <a:r>
              <a:rPr lang="ar-QA" sz="3600" b="1" dirty="0" smtClean="0">
                <a:solidFill>
                  <a:srgbClr val="FF0066"/>
                </a:solidFill>
              </a:rPr>
              <a:t>                               وبيني وبين العالمين خراب..</a:t>
            </a:r>
          </a:p>
          <a:p>
            <a:pPr>
              <a:buNone/>
            </a:pPr>
            <a:r>
              <a:rPr lang="ar-QA" sz="3600" b="1" dirty="0" smtClean="0">
                <a:solidFill>
                  <a:srgbClr val="FF0066"/>
                </a:solidFill>
              </a:rPr>
              <a:t>إذا صح منك الود فالكل هين..</a:t>
            </a:r>
          </a:p>
          <a:p>
            <a:pPr>
              <a:buNone/>
            </a:pPr>
            <a:r>
              <a:rPr lang="ar-QA" sz="3600" b="1" dirty="0" smtClean="0">
                <a:solidFill>
                  <a:srgbClr val="FF0066"/>
                </a:solidFill>
              </a:rPr>
              <a:t>                               وكل الذي فوق التراب تراب..</a:t>
            </a:r>
            <a:endParaRPr lang="ar-QA" sz="3600" dirty="0">
              <a:solidFill>
                <a:srgbClr val="FF0066"/>
              </a:solidFill>
            </a:endParaRP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marL="0" marR="0" lvl="0" indent="0" algn="r" defTabSz="914400" rtl="1" eaLnBrk="1" fontAlgn="auto" latinLnBrk="0" hangingPunct="1">
              <a:lnSpc>
                <a:spcPct val="100000"/>
              </a:lnSpc>
              <a:spcBef>
                <a:spcPct val="0"/>
              </a:spcBef>
              <a:spcAft>
                <a:spcPts val="0"/>
              </a:spcAft>
              <a:buClrTx/>
              <a:buSzTx/>
              <a:buFontTx/>
              <a:buNone/>
              <a:tabLst/>
              <a:defRPr/>
            </a:pPr>
            <a:r>
              <a:rPr lang="ar-QA" sz="4400" b="1" u="sng" dirty="0" smtClean="0">
                <a:latin typeface="+mj-lt"/>
                <a:ea typeface="+mj-ea"/>
                <a:cs typeface="+mj-cs"/>
              </a:rPr>
              <a:t>الرضا بالله رباً</a:t>
            </a:r>
            <a:r>
              <a:rPr kumimoji="0" lang="ar-QA" sz="4400" b="1" i="0" u="sng" strike="noStrike" kern="1200" cap="none" spc="0" normalizeH="0" baseline="0" noProof="0" dirty="0" smtClean="0">
                <a:ln>
                  <a:noFill/>
                </a:ln>
                <a:effectLst/>
                <a:uLnTx/>
                <a:uFillTx/>
                <a:latin typeface="+mj-lt"/>
                <a:ea typeface="+mj-ea"/>
                <a:cs typeface="+mj-cs"/>
              </a:rPr>
              <a:t>..</a:t>
            </a:r>
            <a:endParaRPr kumimoji="0" lang="ar-QA" sz="4400" b="1" i="0" u="sng" strike="noStrike" kern="1200" cap="none" spc="0" normalizeH="0" baseline="0" noProof="0" dirty="0">
              <a:ln>
                <a:noFill/>
              </a:ln>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pic>
        <p:nvPicPr>
          <p:cNvPr id="4" name="Content Placeholder 3" descr="0022.gif"/>
          <p:cNvPicPr>
            <a:picLocks noGrp="1" noChangeAspect="1"/>
          </p:cNvPicPr>
          <p:nvPr>
            <p:ph idx="1"/>
          </p:nvPr>
        </p:nvPicPr>
        <p:blipFill>
          <a:blip r:embed="rId2" cstate="print"/>
          <a:stretch>
            <a:fillRect/>
          </a:stretch>
        </p:blipFill>
        <p:spPr>
          <a:xfrm>
            <a:off x="2411760" y="-1"/>
            <a:ext cx="4735694" cy="7103541"/>
          </a:xfrm>
        </p:spPr>
      </p:pic>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4843" y="6174052"/>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9832" y="332656"/>
            <a:ext cx="8229600" cy="1143000"/>
          </a:xfrm>
        </p:spPr>
        <p:txBody>
          <a:bodyPr>
            <a:normAutofit/>
          </a:bodyPr>
          <a:lstStyle/>
          <a:p>
            <a:r>
              <a:rPr lang="ar-QA" sz="4800" b="1" u="sng" dirty="0" smtClean="0">
                <a:solidFill>
                  <a:srgbClr val="FF0066"/>
                </a:solidFill>
              </a:rPr>
              <a:t>فالايمان بالله :</a:t>
            </a:r>
            <a:endParaRPr lang="ar-QA" sz="4800" u="sng" dirty="0">
              <a:solidFill>
                <a:srgbClr val="FF0066"/>
              </a:solidFill>
            </a:endParaRPr>
          </a:p>
        </p:txBody>
      </p:sp>
      <p:sp>
        <p:nvSpPr>
          <p:cNvPr id="3" name="Content Placeholder 2"/>
          <p:cNvSpPr>
            <a:spLocks noGrp="1"/>
          </p:cNvSpPr>
          <p:nvPr>
            <p:ph idx="1"/>
          </p:nvPr>
        </p:nvSpPr>
        <p:spPr>
          <a:xfrm>
            <a:off x="107504" y="1556792"/>
            <a:ext cx="8964488" cy="5257800"/>
          </a:xfrm>
        </p:spPr>
        <p:txBody>
          <a:bodyPr>
            <a:noAutofit/>
          </a:bodyPr>
          <a:lstStyle/>
          <a:p>
            <a:pPr algn="ctr">
              <a:buNone/>
            </a:pPr>
            <a:r>
              <a:rPr lang="ar-QA" sz="4000" b="1" dirty="0" smtClean="0"/>
              <a:t>يورث القلب ذكر الله ..</a:t>
            </a:r>
            <a:br>
              <a:rPr lang="ar-QA" sz="4000" b="1" dirty="0" smtClean="0"/>
            </a:br>
            <a:r>
              <a:rPr lang="ar-QA" sz="4000" b="1" dirty="0" smtClean="0"/>
              <a:t>ويكون وقت الانسان كله طاعة وذكر وتسبيح وتهليل لله رب العالمين..</a:t>
            </a:r>
            <a:br>
              <a:rPr lang="ar-QA" sz="4000" b="1" dirty="0" smtClean="0"/>
            </a:br>
            <a:r>
              <a:rPr lang="ar-QA" sz="4000" b="1" dirty="0" smtClean="0"/>
              <a:t>فحينها تكون لذة الطاعة كبيرة وعندها تطمئن النفوس وتركن القلوب..</a:t>
            </a:r>
            <a:br>
              <a:rPr lang="ar-QA" sz="4000" b="1" dirty="0" smtClean="0"/>
            </a:br>
            <a:r>
              <a:rPr lang="ar-QA" sz="4000" b="1" dirty="0" smtClean="0"/>
              <a:t>الى ركن سليم والى اساس قوي يتمثل بالايمان وطاعة الرحمن..</a:t>
            </a:r>
            <a:br>
              <a:rPr lang="ar-QA" sz="4000" b="1" dirty="0" smtClean="0"/>
            </a:br>
            <a:r>
              <a:rPr lang="ar-QA" sz="4000" b="1" dirty="0" smtClean="0"/>
              <a:t/>
            </a:r>
            <a:br>
              <a:rPr lang="ar-QA" sz="4000" b="1" dirty="0" smtClean="0"/>
            </a:br>
            <a:endParaRPr lang="ar-QA" sz="4000" dirty="0"/>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2" y="1340768"/>
            <a:ext cx="8435280" cy="4968552"/>
          </a:xfrm>
        </p:spPr>
        <p:txBody>
          <a:bodyPr>
            <a:noAutofit/>
          </a:bodyPr>
          <a:lstStyle/>
          <a:p>
            <a:pPr algn="ctr">
              <a:buNone/>
            </a:pPr>
            <a:r>
              <a:rPr lang="ar-QA" sz="7200" b="1" u="sng" dirty="0" smtClean="0">
                <a:solidFill>
                  <a:srgbClr val="FF0066"/>
                </a:solidFill>
              </a:rPr>
              <a:t>خامساً:</a:t>
            </a:r>
          </a:p>
          <a:p>
            <a:pPr algn="ctr">
              <a:buNone/>
            </a:pPr>
            <a:endParaRPr lang="ar-QA" sz="2800" b="1" dirty="0" smtClean="0">
              <a:solidFill>
                <a:srgbClr val="FF0066"/>
              </a:solidFill>
            </a:endParaRPr>
          </a:p>
          <a:p>
            <a:pPr algn="ctr">
              <a:buNone/>
            </a:pPr>
            <a:r>
              <a:rPr lang="ar-QA" sz="7200" b="1" dirty="0" smtClean="0"/>
              <a:t>الرضا بالإسلام ديناً..</a:t>
            </a:r>
            <a:endParaRPr lang="ar-QA" sz="7200" b="1" dirty="0" smtClean="0">
              <a:solidFill>
                <a:srgbClr val="FF0066"/>
              </a:solidFill>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512" y="1556792"/>
            <a:ext cx="9144000" cy="5328592"/>
          </a:xfrm>
        </p:spPr>
        <p:txBody>
          <a:bodyPr>
            <a:noAutofit/>
          </a:bodyPr>
          <a:lstStyle/>
          <a:p>
            <a:pPr algn="ctr">
              <a:buNone/>
            </a:pPr>
            <a:r>
              <a:rPr lang="ar-QA" sz="3600" b="1" u="sng" dirty="0" smtClean="0">
                <a:solidFill>
                  <a:srgbClr val="FF0066"/>
                </a:solidFill>
              </a:rPr>
              <a:t>والرضا بالدين بمعنى الخضوع في الحكم لهذا الدين في هذه الأمور:</a:t>
            </a:r>
          </a:p>
          <a:p>
            <a:pPr algn="ctr">
              <a:buNone/>
            </a:pPr>
            <a:r>
              <a:rPr lang="ar-QA" sz="3600" b="1" dirty="0" smtClean="0"/>
              <a:t>1- </a:t>
            </a:r>
            <a:r>
              <a:rPr lang="ar-SA" sz="3600" b="1" dirty="0" smtClean="0"/>
              <a:t>الإيمان بالإسلام وأنه هو الدين الوحيد الذي لا يقبل الله</a:t>
            </a:r>
            <a:endParaRPr lang="ar-QA" sz="3600" b="1" dirty="0" smtClean="0"/>
          </a:p>
          <a:p>
            <a:pPr algn="ctr">
              <a:buNone/>
            </a:pPr>
            <a:r>
              <a:rPr lang="ar-SA" sz="3600" b="1" dirty="0" smtClean="0"/>
              <a:t>تعالى من أحدٍ ديناً سواه</a:t>
            </a:r>
            <a:r>
              <a:rPr lang="ar-QA" sz="3600" b="1" dirty="0" smtClean="0"/>
              <a:t>..</a:t>
            </a:r>
            <a:r>
              <a:rPr lang="ar-SA" sz="3600" b="1" dirty="0" smtClean="0"/>
              <a:t> ولا ينجو في الآخرة ويدخل الجنة إلاأهله.</a:t>
            </a:r>
            <a:r>
              <a:rPr lang="ar-QA" sz="3600" b="1" dirty="0" smtClean="0"/>
              <a:t>.</a:t>
            </a:r>
          </a:p>
          <a:p>
            <a:pPr algn="ctr">
              <a:buNone/>
            </a:pPr>
            <a:r>
              <a:rPr lang="ar-QA" sz="3600" b="1" dirty="0" smtClean="0">
                <a:solidFill>
                  <a:srgbClr val="FF0066"/>
                </a:solidFill>
              </a:rPr>
              <a:t>(إِنِ الْحُكْمُ إِلَّا لِلَّهِ أَمَرَ أَلَّا تَعْبُدُوا إِلَّا إِيَّاهُ ذَلِكَ الدِّينُ الْقَيِّمُ)</a:t>
            </a:r>
            <a:endParaRPr lang="ar-QA"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بالإسلام ديناً..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2" y="1600200"/>
            <a:ext cx="8435280" cy="4853136"/>
          </a:xfrm>
        </p:spPr>
        <p:txBody>
          <a:bodyPr>
            <a:noAutofit/>
          </a:bodyPr>
          <a:lstStyle/>
          <a:p>
            <a:pPr algn="ctr">
              <a:buNone/>
            </a:pPr>
            <a:r>
              <a:rPr lang="ar-QA" sz="3600" b="1" dirty="0" smtClean="0"/>
              <a:t>2</a:t>
            </a:r>
            <a:r>
              <a:rPr lang="ar-SA" sz="3600" b="1" dirty="0" smtClean="0"/>
              <a:t>- تطبيق الإسلام في واقع حياتك تطبيقاً عملياً</a:t>
            </a:r>
            <a:r>
              <a:rPr lang="ar-QA" sz="3600" b="1" dirty="0" smtClean="0"/>
              <a:t>..</a:t>
            </a:r>
          </a:p>
          <a:p>
            <a:pPr algn="ctr">
              <a:buNone/>
            </a:pPr>
            <a:r>
              <a:rPr lang="ar-SA" sz="3600" b="1" u="sng" dirty="0" smtClean="0">
                <a:solidFill>
                  <a:srgbClr val="FF0066"/>
                </a:solidFill>
              </a:rPr>
              <a:t> أما من يقول:</a:t>
            </a:r>
            <a:endParaRPr lang="ar-QA" sz="3600" b="1" u="sng" dirty="0" smtClean="0">
              <a:solidFill>
                <a:srgbClr val="FF0066"/>
              </a:solidFill>
            </a:endParaRPr>
          </a:p>
          <a:p>
            <a:pPr algn="ctr">
              <a:buNone/>
            </a:pPr>
            <a:r>
              <a:rPr lang="ar-SA" sz="3600" b="1" dirty="0" smtClean="0"/>
              <a:t>رضيت بالإسلام ديناً</a:t>
            </a:r>
            <a:r>
              <a:rPr lang="ar-QA" sz="3600" b="1" dirty="0" smtClean="0"/>
              <a:t>..</a:t>
            </a:r>
            <a:r>
              <a:rPr lang="ar-SA" sz="3600" b="1" dirty="0" smtClean="0"/>
              <a:t>ثم يرضى في واقع حياته بدينٍ آخر</a:t>
            </a:r>
            <a:r>
              <a:rPr lang="ar-QA" sz="3600" b="1" dirty="0" smtClean="0"/>
              <a:t>..</a:t>
            </a:r>
            <a:r>
              <a:rPr lang="ar-SA" sz="3600" b="1" dirty="0" smtClean="0"/>
              <a:t>أو </a:t>
            </a:r>
            <a:r>
              <a:rPr lang="ar-QA" sz="3600" b="1" dirty="0" smtClean="0"/>
              <a:t>بهوى نفسه..</a:t>
            </a:r>
            <a:r>
              <a:rPr lang="ar-SA" sz="3600" b="1" dirty="0" smtClean="0"/>
              <a:t>فهذا من التناقض الذي لا يرضاه الله للمؤمنين.</a:t>
            </a:r>
            <a:r>
              <a:rPr lang="ar-QA" sz="3600" b="1" dirty="0" smtClean="0"/>
              <a:t>.</a:t>
            </a:r>
          </a:p>
          <a:p>
            <a:pPr algn="ctr">
              <a:buNone/>
            </a:pPr>
            <a:r>
              <a:rPr lang="ar-SA" sz="3600" b="1" dirty="0" smtClean="0">
                <a:solidFill>
                  <a:srgbClr val="FF0066"/>
                </a:solidFill>
              </a:rPr>
              <a:t>(أَلَمْ تَرَ إِلَى الَّذِينَ</a:t>
            </a:r>
            <a:r>
              <a:rPr lang="ar-QA" sz="3600" b="1" dirty="0" smtClean="0">
                <a:solidFill>
                  <a:srgbClr val="FF0066"/>
                </a:solidFill>
              </a:rPr>
              <a:t> </a:t>
            </a:r>
            <a:r>
              <a:rPr lang="ar-SA" sz="3600" b="1" dirty="0" smtClean="0">
                <a:solidFill>
                  <a:srgbClr val="FF0066"/>
                </a:solidFill>
              </a:rPr>
              <a:t>يَزْعُمُونَ أَنَّهُمْ آمَنُوا بِمَا أُنْزِلَ إِلَيْكَ وَمَا أُنْزِلَ مِنْ قَبْلِكَ يُرِيدُونَ أَنْ يَتَحَاكَمُوا إِلَى الطَّاغُوتِ وَقَدْ أُمِرُوا أَنْ يَكْفُرُوا بِهِ) </a:t>
            </a:r>
            <a:endParaRPr lang="ar-QA" sz="3600" b="1" dirty="0" smtClean="0">
              <a:solidFill>
                <a:srgbClr val="FF0066"/>
              </a:solidFill>
            </a:endParaRPr>
          </a:p>
          <a:p>
            <a:endParaRPr lang="ar-QA" sz="3600" b="1"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بالإسلام ديناً..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6296"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512168"/>
            <a:ext cx="8892480" cy="5661248"/>
          </a:xfrm>
        </p:spPr>
        <p:txBody>
          <a:bodyPr>
            <a:noAutofit/>
          </a:bodyPr>
          <a:lstStyle/>
          <a:p>
            <a:pPr algn="ctr">
              <a:buNone/>
            </a:pPr>
            <a:r>
              <a:rPr lang="ar-SA" sz="3600" b="1" dirty="0" smtClean="0"/>
              <a:t>3- أن تجعل الإسلام هو الحكم في علاقتك بالناس</a:t>
            </a:r>
            <a:r>
              <a:rPr lang="ar-QA" sz="3600" b="1" dirty="0" smtClean="0"/>
              <a:t>..</a:t>
            </a:r>
          </a:p>
          <a:p>
            <a:pPr algn="ctr">
              <a:buNone/>
            </a:pPr>
            <a:r>
              <a:rPr lang="ar-SA" sz="3600" b="1" dirty="0" smtClean="0"/>
              <a:t>فتوالي وتعادي فيه</a:t>
            </a:r>
            <a:r>
              <a:rPr lang="ar-QA" sz="3600" b="1" dirty="0" smtClean="0"/>
              <a:t>..</a:t>
            </a:r>
            <a:r>
              <a:rPr lang="ar-SA" sz="3600" b="1" dirty="0" smtClean="0"/>
              <a:t>فمن كان من أهل الإسلام أحببته</a:t>
            </a:r>
            <a:r>
              <a:rPr lang="ar-QA" sz="3600" b="1" dirty="0" smtClean="0"/>
              <a:t> </a:t>
            </a:r>
            <a:r>
              <a:rPr lang="ar-SA" sz="3600" b="1" dirty="0" smtClean="0"/>
              <a:t>واليته</a:t>
            </a:r>
            <a:r>
              <a:rPr lang="ar-QA" sz="3600" b="1" dirty="0" smtClean="0"/>
              <a:t>..</a:t>
            </a:r>
          </a:p>
          <a:p>
            <a:pPr algn="ctr">
              <a:buNone/>
            </a:pPr>
            <a:r>
              <a:rPr lang="ar-QA" sz="3600" b="1" dirty="0" smtClean="0"/>
              <a:t> </a:t>
            </a:r>
            <a:r>
              <a:rPr lang="ar-SA" sz="3600" b="1" dirty="0" smtClean="0"/>
              <a:t>ومن كان عدواً للإسلام مناوئاً له حاربته وأبغضته</a:t>
            </a:r>
            <a:r>
              <a:rPr lang="ar-QA" sz="3600" b="1" dirty="0" smtClean="0"/>
              <a:t>..</a:t>
            </a:r>
            <a:r>
              <a:rPr lang="ar-SA" sz="3600" b="1" dirty="0" smtClean="0"/>
              <a:t> </a:t>
            </a:r>
            <a:endParaRPr lang="ar-QA" sz="3600" b="1" dirty="0" smtClean="0"/>
          </a:p>
          <a:p>
            <a:pPr algn="ctr">
              <a:buNone/>
            </a:pPr>
            <a:r>
              <a:rPr lang="ar-SA" sz="3600" b="1" dirty="0" smtClean="0"/>
              <a:t>ولو كان أقرب قريب</a:t>
            </a:r>
            <a:r>
              <a:rPr lang="ar-QA" sz="3600" b="1" dirty="0" smtClean="0"/>
              <a:t>..</a:t>
            </a:r>
          </a:p>
          <a:p>
            <a:pPr algn="ctr">
              <a:buNone/>
            </a:pPr>
            <a:r>
              <a:rPr lang="ar-QA" sz="3600" b="1" u="sng" dirty="0" smtClean="0"/>
              <a:t>قال رسول الله صلى الله عليه وسلم :</a:t>
            </a:r>
          </a:p>
          <a:p>
            <a:pPr algn="ctr">
              <a:buNone/>
            </a:pPr>
            <a:r>
              <a:rPr lang="ar-QA" sz="3600" b="1" dirty="0" smtClean="0">
                <a:solidFill>
                  <a:srgbClr val="FF0066"/>
                </a:solidFill>
              </a:rPr>
              <a:t> ( من أحب لله ، وأبغض لله ، وأعطى لله ، ومنع لله ، فقد استكمل الإيمان ) </a:t>
            </a:r>
            <a:r>
              <a:rPr lang="ar-QA" sz="3600" b="1" dirty="0" smtClean="0"/>
              <a:t/>
            </a:r>
            <a:br>
              <a:rPr lang="ar-QA" sz="3600" b="1" dirty="0" smtClean="0"/>
            </a:br>
            <a:endParaRPr lang="ar-QA" sz="3600" b="1" dirty="0" smtClean="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بالإسلام ديناً..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a:buNone/>
            </a:pPr>
            <a:r>
              <a:rPr lang="ar-SA" sz="3600" b="1" dirty="0" smtClean="0"/>
              <a:t>4- اعتقاد بطلان جميع الأديان السابقة بظهوره</a:t>
            </a:r>
            <a:r>
              <a:rPr lang="ar-QA" sz="3600" b="1" dirty="0" smtClean="0"/>
              <a:t>..</a:t>
            </a:r>
            <a:r>
              <a:rPr lang="ar-SA" sz="3600" b="1" dirty="0" smtClean="0"/>
              <a:t>وأن لا يجوز عبادة الله بغيره</a:t>
            </a:r>
            <a:r>
              <a:rPr lang="ar-QA" sz="3600" b="1" dirty="0" smtClean="0"/>
              <a:t>..</a:t>
            </a:r>
          </a:p>
          <a:p>
            <a:pPr algn="ctr">
              <a:buNone/>
            </a:pPr>
            <a:r>
              <a:rPr lang="ar-SA" sz="3600" b="1" dirty="0" smtClean="0"/>
              <a:t>وأن تعتقد أن شرعه لا مثيل له وأن تعتقد أنه لا يجوز التحاكم إلى غيره </a:t>
            </a:r>
            <a:r>
              <a:rPr lang="ar-QA" sz="3600" b="1" dirty="0" smtClean="0"/>
              <a:t>..</a:t>
            </a:r>
          </a:p>
          <a:p>
            <a:pPr algn="ctr">
              <a:buNone/>
            </a:pPr>
            <a:r>
              <a:rPr lang="ar-SA" sz="3600" b="1" dirty="0" smtClean="0"/>
              <a:t>وأن تعتقد أن صلاحية شرعه لكل زمان ومكان</a:t>
            </a:r>
            <a:r>
              <a:rPr lang="ar-QA" sz="3600" b="1" dirty="0" smtClean="0"/>
              <a:t>.</a:t>
            </a:r>
            <a:r>
              <a:rPr lang="ar-SA" sz="3600" b="1" dirty="0" smtClean="0"/>
              <a:t>.</a:t>
            </a:r>
            <a:endParaRPr lang="ar-QA" sz="3600" b="1" dirty="0" smtClean="0"/>
          </a:p>
          <a:p>
            <a:pPr algn="ctr">
              <a:buNone/>
            </a:pPr>
            <a:r>
              <a:rPr lang="ar-QA" sz="3600" b="1" dirty="0" smtClean="0">
                <a:solidFill>
                  <a:srgbClr val="FF0066"/>
                </a:solidFill>
              </a:rPr>
              <a:t>( الْيَوْمَ أَكْمَلْتُ لَكُمْ دِينَكُمْ وَأَتْمَمْتُ عَلَيْكُمْ نِعْمَتِي وَرَضِيتُ لَكُمُ الْإِسْلَامَ دِينًا )</a:t>
            </a:r>
            <a:endParaRPr lang="ar-QA" sz="3600" dirty="0" smtClean="0">
              <a:solidFill>
                <a:srgbClr val="FF0066"/>
              </a:solidFill>
            </a:endParaRP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بالإسلام ديناً..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412776"/>
            <a:ext cx="8964488" cy="5445224"/>
          </a:xfrm>
        </p:spPr>
        <p:txBody>
          <a:bodyPr>
            <a:noAutofit/>
          </a:bodyPr>
          <a:lstStyle/>
          <a:p>
            <a:pPr algn="ctr">
              <a:buNone/>
            </a:pPr>
            <a:r>
              <a:rPr lang="ar-SA" sz="3600" b="1" dirty="0" smtClean="0"/>
              <a:t>5- الرضا بالإسلام ديناً يستلزم منا الدفاع عن هذا الدين</a:t>
            </a:r>
            <a:r>
              <a:rPr lang="ar-QA" sz="3600" b="1" dirty="0" smtClean="0"/>
              <a:t>..</a:t>
            </a:r>
            <a:br>
              <a:rPr lang="ar-QA" sz="3600" b="1" dirty="0" smtClean="0"/>
            </a:br>
            <a:r>
              <a:rPr lang="ar-SA" sz="3600" b="1" dirty="0" smtClean="0"/>
              <a:t> والجهاد من أجله</a:t>
            </a:r>
            <a:r>
              <a:rPr lang="ar-QA" sz="3600" b="1" dirty="0" smtClean="0"/>
              <a:t>..</a:t>
            </a:r>
            <a:r>
              <a:rPr lang="ar-SA" sz="3600" b="1" dirty="0" smtClean="0"/>
              <a:t> ونشره في الدنيا</a:t>
            </a:r>
            <a:r>
              <a:rPr lang="ar-QA" sz="3600" b="1" dirty="0" smtClean="0"/>
              <a:t>..</a:t>
            </a:r>
            <a:r>
              <a:rPr lang="ar-SA" sz="3600" b="1" dirty="0" smtClean="0"/>
              <a:t>وعدم التفريط</a:t>
            </a:r>
            <a:r>
              <a:rPr lang="ar-QA" sz="3600" b="1" dirty="0" smtClean="0"/>
              <a:t>..</a:t>
            </a:r>
          </a:p>
          <a:p>
            <a:pPr algn="ctr">
              <a:buNone/>
            </a:pPr>
            <a:r>
              <a:rPr lang="ar-SA" sz="3600" b="1" dirty="0" smtClean="0"/>
              <a:t>وأن يكون شعاراً ظاهراً لنا في كل أفعالنا وأقوالنا </a:t>
            </a:r>
            <a:r>
              <a:rPr lang="ar-QA" sz="3600" b="1" dirty="0" smtClean="0"/>
              <a:t>والإستعلاء بأحكامه والاعتزاز بها..</a:t>
            </a:r>
          </a:p>
          <a:p>
            <a:pPr algn="ctr">
              <a:buNone/>
            </a:pPr>
            <a:r>
              <a:rPr lang="ar-QA" sz="3600" b="1" u="sng" dirty="0" smtClean="0">
                <a:solidFill>
                  <a:srgbClr val="FF0066"/>
                </a:solidFill>
              </a:rPr>
              <a:t>يقول سيدنا عمر بن الخطاب</a:t>
            </a:r>
            <a:r>
              <a:rPr lang="en-US" sz="3600" b="1" u="sng" dirty="0" smtClean="0">
                <a:solidFill>
                  <a:srgbClr val="FF0066"/>
                </a:solidFill>
              </a:rPr>
              <a:t> </a:t>
            </a:r>
            <a:r>
              <a:rPr lang="ar-QA" sz="3600" b="1" u="sng" dirty="0" smtClean="0">
                <a:solidFill>
                  <a:srgbClr val="FF0066"/>
                </a:solidFill>
              </a:rPr>
              <a:t>وهو على أبواب القدس:</a:t>
            </a:r>
          </a:p>
          <a:p>
            <a:pPr algn="ctr">
              <a:buNone/>
            </a:pPr>
            <a:r>
              <a:rPr lang="ar-QA" sz="3600" b="1" dirty="0" smtClean="0"/>
              <a:t>نحن قوم أعزنا الله بالإسلام، فإن ابتغينا العزة في غيره</a:t>
            </a:r>
          </a:p>
          <a:p>
            <a:pPr algn="ctr">
              <a:buNone/>
            </a:pPr>
            <a:r>
              <a:rPr lang="ar-QA" sz="3600" b="1" dirty="0" smtClean="0"/>
              <a:t> أذلنا الله..</a:t>
            </a:r>
          </a:p>
          <a:p>
            <a:pPr algn="ctr">
              <a:buNone/>
            </a:pPr>
            <a:r>
              <a:rPr lang="ar-QA" sz="3000" b="1" dirty="0" smtClean="0">
                <a:solidFill>
                  <a:srgbClr val="FF0066"/>
                </a:solidFill>
              </a:rPr>
              <a:t>(</a:t>
            </a:r>
            <a:r>
              <a:rPr lang="en-US" sz="3000" b="1" dirty="0" smtClean="0">
                <a:solidFill>
                  <a:srgbClr val="FF0066"/>
                </a:solidFill>
              </a:rPr>
              <a:t> </a:t>
            </a:r>
            <a:r>
              <a:rPr lang="ar-QA" sz="3000" b="1" dirty="0" smtClean="0">
                <a:solidFill>
                  <a:srgbClr val="FF0066"/>
                </a:solidFill>
              </a:rPr>
              <a:t>أَفَغَيْرَ دِينِ اللَّهِ يَبْغُونَ وَلَهُ أَسْلَمَ مَنْ فِي السَّمَوَاتِ وَالأَرْضِ )</a:t>
            </a:r>
            <a:r>
              <a:rPr lang="ar-SA" sz="3000" b="1" dirty="0" smtClean="0"/>
              <a:t/>
            </a:r>
            <a:br>
              <a:rPr lang="ar-SA" sz="3000" b="1" dirty="0" smtClean="0"/>
            </a:br>
            <a:endParaRPr lang="ar-QA" sz="30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بالإسلام ديناً..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pic>
        <p:nvPicPr>
          <p:cNvPr id="6" name="صورة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2552" y="63325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5192" y="1340768"/>
            <a:ext cx="8435280" cy="4968552"/>
          </a:xfrm>
        </p:spPr>
        <p:txBody>
          <a:bodyPr>
            <a:noAutofit/>
          </a:bodyPr>
          <a:lstStyle/>
          <a:p>
            <a:pPr algn="ctr">
              <a:buNone/>
            </a:pPr>
            <a:r>
              <a:rPr lang="ar-QA" sz="7200" b="1" u="sng" dirty="0" smtClean="0">
                <a:solidFill>
                  <a:srgbClr val="FF0066"/>
                </a:solidFill>
              </a:rPr>
              <a:t>سادساً:</a:t>
            </a:r>
          </a:p>
          <a:p>
            <a:pPr algn="ctr">
              <a:buNone/>
            </a:pPr>
            <a:endParaRPr lang="ar-QA" sz="2800" b="1" dirty="0" smtClean="0">
              <a:solidFill>
                <a:srgbClr val="FF0066"/>
              </a:solidFill>
            </a:endParaRPr>
          </a:p>
          <a:p>
            <a:pPr algn="ctr">
              <a:buNone/>
            </a:pPr>
            <a:r>
              <a:rPr lang="ar-QA" sz="7200" b="1" dirty="0" smtClean="0"/>
              <a:t>الرضا بمحمد نبياً..</a:t>
            </a:r>
            <a:endParaRPr lang="ar-QA" sz="7200" b="1" dirty="0" smtClean="0">
              <a:solidFill>
                <a:srgbClr val="FF0066"/>
              </a:solidFill>
            </a:endParaRPr>
          </a:p>
        </p:txBody>
      </p:sp>
      <p:pic>
        <p:nvPicPr>
          <p:cNvPr id="4" name="Content Placeholder 3" descr="e33cd9bd5dc1e883558f2cb6fab3c4d8.gif"/>
          <p:cNvPicPr>
            <a:picLocks noChangeAspect="1"/>
          </p:cNvPicPr>
          <p:nvPr/>
        </p:nvPicPr>
        <p:blipFill>
          <a:blip r:embed="rId2" cstate="print"/>
          <a:stretch>
            <a:fillRect/>
          </a:stretch>
        </p:blipFill>
        <p:spPr>
          <a:xfrm>
            <a:off x="611560" y="4869160"/>
            <a:ext cx="7831539" cy="1472208"/>
          </a:xfrm>
          <a:prstGeom prst="rect">
            <a:avLst/>
          </a:prstGeom>
        </p:spPr>
      </p:pic>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0" y="1340768"/>
            <a:ext cx="9144000" cy="5688632"/>
          </a:xfrm>
        </p:spPr>
        <p:txBody>
          <a:bodyPr>
            <a:normAutofit lnSpcReduction="10000"/>
          </a:bodyPr>
          <a:lstStyle/>
          <a:p>
            <a:pPr algn="ctr"/>
            <a:r>
              <a:rPr lang="ar-SA" sz="4000" b="1" u="sng" dirty="0" smtClean="0"/>
              <a:t>وأما الرضا بنبيه رسولا: </a:t>
            </a:r>
            <a:endParaRPr lang="ar-QA" sz="4000" b="1" u="sng" dirty="0" smtClean="0"/>
          </a:p>
          <a:p>
            <a:pPr algn="ctr">
              <a:buNone/>
            </a:pPr>
            <a:r>
              <a:rPr lang="ar-SA" sz="4000" b="1" dirty="0" smtClean="0">
                <a:solidFill>
                  <a:srgbClr val="FF0066"/>
                </a:solidFill>
              </a:rPr>
              <a:t>فيتضمن كمال الانقياد له والتسليم المطلق إليه</a:t>
            </a:r>
            <a:r>
              <a:rPr lang="ar-QA" sz="4000" b="1" dirty="0" smtClean="0">
                <a:solidFill>
                  <a:srgbClr val="FF0066"/>
                </a:solidFill>
              </a:rPr>
              <a:t>..</a:t>
            </a:r>
          </a:p>
          <a:p>
            <a:pPr algn="ctr">
              <a:buNone/>
            </a:pPr>
            <a:r>
              <a:rPr lang="ar-QA" sz="4000" b="1" dirty="0" smtClean="0">
                <a:solidFill>
                  <a:srgbClr val="FF0066"/>
                </a:solidFill>
              </a:rPr>
              <a:t>والتصديق بأنه مبعوث من الله تعالى برسالة إلى الثقلين</a:t>
            </a:r>
          </a:p>
          <a:p>
            <a:pPr algn="ctr">
              <a:buNone/>
            </a:pPr>
            <a:r>
              <a:rPr lang="ar-QA" sz="4000" b="1" dirty="0" smtClean="0">
                <a:solidFill>
                  <a:srgbClr val="FF0066"/>
                </a:solidFill>
              </a:rPr>
              <a:t> والاكتفاء به.</a:t>
            </a:r>
            <a:r>
              <a:rPr lang="ar-QA" sz="4000" b="1" dirty="0" smtClean="0"/>
              <a:t/>
            </a:r>
            <a:br>
              <a:rPr lang="ar-QA" sz="4000" b="1" dirty="0" smtClean="0"/>
            </a:br>
            <a:r>
              <a:rPr lang="ar-SA" sz="4000" b="1" dirty="0" smtClean="0"/>
              <a:t> بحيث يكون أولى به من نفسه</a:t>
            </a:r>
            <a:r>
              <a:rPr lang="ar-QA" sz="4000" b="1" dirty="0" smtClean="0"/>
              <a:t>..</a:t>
            </a:r>
          </a:p>
          <a:p>
            <a:pPr algn="ctr">
              <a:buNone/>
            </a:pPr>
            <a:r>
              <a:rPr lang="ar-SA" sz="4000" b="1" dirty="0" smtClean="0"/>
              <a:t> فلا يتلقى الهدي إلا من واقع كلماته</a:t>
            </a:r>
            <a:r>
              <a:rPr lang="ar-QA" sz="4000" b="1" dirty="0" smtClean="0"/>
              <a:t>.. </a:t>
            </a:r>
          </a:p>
          <a:p>
            <a:pPr algn="ctr">
              <a:buNone/>
            </a:pPr>
            <a:r>
              <a:rPr lang="ar-QA" sz="4000" b="1" dirty="0" smtClean="0"/>
              <a:t>ولا يكون منهاج حياته إلا من وحي سنته..</a:t>
            </a:r>
          </a:p>
          <a:p>
            <a:pPr algn="ctr">
              <a:buNone/>
            </a:pPr>
            <a:r>
              <a:rPr lang="ar-SA" sz="4000" b="1" dirty="0" smtClean="0"/>
              <a:t> </a:t>
            </a:r>
            <a:endParaRPr lang="ar-QA" sz="4000" b="1" dirty="0" smtClean="0"/>
          </a:p>
        </p:txBody>
      </p:sp>
      <p:sp>
        <p:nvSpPr>
          <p:cNvPr id="6"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4" name="صورة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176" y="1600200"/>
            <a:ext cx="8938320" cy="5257800"/>
          </a:xfrm>
        </p:spPr>
        <p:txBody>
          <a:bodyPr>
            <a:normAutofit/>
          </a:bodyPr>
          <a:lstStyle/>
          <a:p>
            <a:pPr algn="ctr">
              <a:buNone/>
            </a:pPr>
            <a:r>
              <a:rPr lang="ar-SA" sz="4000" b="1" dirty="0" smtClean="0"/>
              <a:t>ولا يحكّم عليه غيرَه</a:t>
            </a:r>
            <a:r>
              <a:rPr lang="ar-QA" sz="4000" b="1" dirty="0" smtClean="0"/>
              <a:t>..</a:t>
            </a:r>
            <a:r>
              <a:rPr lang="ar-SA" sz="4000" b="1" dirty="0" smtClean="0"/>
              <a:t>ولا يرضى بحكم غيره البتّةَ</a:t>
            </a:r>
            <a:r>
              <a:rPr lang="ar-QA" sz="4000" b="1" dirty="0" smtClean="0"/>
              <a:t>..</a:t>
            </a:r>
          </a:p>
          <a:p>
            <a:pPr algn="ctr">
              <a:buNone/>
            </a:pPr>
            <a:r>
              <a:rPr lang="ar-SA" sz="4000" b="1" dirty="0" smtClean="0"/>
              <a:t>وأن لا يبقى في قلبه حرجٌ من حكمه</a:t>
            </a:r>
            <a:r>
              <a:rPr lang="ar-QA" sz="4000" b="1" dirty="0" smtClean="0"/>
              <a:t>..</a:t>
            </a:r>
          </a:p>
          <a:p>
            <a:pPr algn="ctr">
              <a:buNone/>
            </a:pPr>
            <a:r>
              <a:rPr lang="ar-SA" sz="4000" b="1" dirty="0" smtClean="0"/>
              <a:t>وأن يسلّم تسليمًا</a:t>
            </a:r>
            <a:r>
              <a:rPr lang="ar-QA" sz="4000" b="1" dirty="0" smtClean="0"/>
              <a:t>..</a:t>
            </a:r>
          </a:p>
          <a:p>
            <a:pPr algn="ctr">
              <a:buNone/>
            </a:pPr>
            <a:r>
              <a:rPr lang="ar-SA" sz="4000" b="1" dirty="0" smtClean="0">
                <a:solidFill>
                  <a:srgbClr val="FF0000"/>
                </a:solidFill>
              </a:rPr>
              <a:t> أيًّا كان حكمه</a:t>
            </a:r>
            <a:r>
              <a:rPr lang="ar-QA" sz="4000" b="1" dirty="0" smtClean="0">
                <a:solidFill>
                  <a:srgbClr val="FF0000"/>
                </a:solidFill>
              </a:rPr>
              <a:t>!!</a:t>
            </a:r>
          </a:p>
          <a:p>
            <a:pPr algn="ctr">
              <a:buNone/>
            </a:pPr>
            <a:r>
              <a:rPr lang="ar-SA" sz="4000" b="1" dirty="0" smtClean="0"/>
              <a:t>حتى وإن كان مخالفًا لمراد النفس أو هواه</a:t>
            </a:r>
            <a:r>
              <a:rPr lang="ar-QA" sz="4000" b="1" dirty="0" smtClean="0"/>
              <a:t>..</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556792"/>
            <a:ext cx="8784976" cy="4968552"/>
          </a:xfrm>
        </p:spPr>
        <p:txBody>
          <a:bodyPr>
            <a:noAutofit/>
          </a:bodyPr>
          <a:lstStyle/>
          <a:p>
            <a:pPr algn="ctr">
              <a:buNone/>
            </a:pPr>
            <a:r>
              <a:rPr lang="ar-QA" sz="4000" b="1" dirty="0" smtClean="0"/>
              <a:t>* </a:t>
            </a:r>
            <a:r>
              <a:rPr lang="ar-SA" sz="4000" b="1" dirty="0" smtClean="0"/>
              <a:t>لأن الحبيبَ صلى الله عليه وسلم قال كما في الحديث الصحيح:</a:t>
            </a:r>
            <a:endParaRPr lang="ar-QA" sz="4000" b="1" dirty="0" smtClean="0"/>
          </a:p>
          <a:p>
            <a:pPr algn="ctr">
              <a:buNone/>
            </a:pPr>
            <a:r>
              <a:rPr lang="ar-SA" sz="4000" b="1" dirty="0" smtClean="0"/>
              <a:t> </a:t>
            </a:r>
            <a:r>
              <a:rPr lang="ar-SA" sz="4000" b="1" dirty="0" smtClean="0">
                <a:solidFill>
                  <a:srgbClr val="FF0066"/>
                </a:solidFill>
              </a:rPr>
              <a:t>(كلُّ أمتي يدخل الجنّةَ إلا من أبى) </a:t>
            </a:r>
            <a:endParaRPr lang="ar-QA" sz="4000" b="1" dirty="0" smtClean="0">
              <a:solidFill>
                <a:srgbClr val="FF0066"/>
              </a:solidFill>
            </a:endParaRPr>
          </a:p>
          <a:p>
            <a:pPr algn="ctr">
              <a:buNone/>
            </a:pPr>
            <a:r>
              <a:rPr lang="ar-SA" sz="4000" b="1" dirty="0" smtClean="0"/>
              <a:t> قيل: </a:t>
            </a:r>
            <a:r>
              <a:rPr lang="ar-SA" sz="4000" b="1" dirty="0" smtClean="0">
                <a:solidFill>
                  <a:srgbClr val="0000FF"/>
                </a:solidFill>
              </a:rPr>
              <a:t>ومن يأبى يا رسول الله؟! </a:t>
            </a:r>
            <a:endParaRPr lang="ar-QA" sz="4000" b="1" dirty="0" smtClean="0">
              <a:solidFill>
                <a:srgbClr val="0000FF"/>
              </a:solidFill>
            </a:endParaRPr>
          </a:p>
          <a:p>
            <a:pPr algn="ctr">
              <a:buNone/>
            </a:pPr>
            <a:r>
              <a:rPr lang="ar-SA" sz="4000" b="1" dirty="0" smtClean="0"/>
              <a:t>قال: </a:t>
            </a:r>
            <a:endParaRPr lang="ar-QA" sz="4000" b="1" dirty="0" smtClean="0"/>
          </a:p>
          <a:p>
            <a:pPr algn="ctr">
              <a:buNone/>
            </a:pPr>
            <a:r>
              <a:rPr lang="ar-SA" sz="4000" b="1" u="sng" dirty="0" smtClean="0">
                <a:solidFill>
                  <a:srgbClr val="FF0066"/>
                </a:solidFill>
              </a:rPr>
              <a:t>(من أطاعني دخل الجنّةَ، ومن عصاني فقد أبى)</a:t>
            </a:r>
            <a:endParaRPr lang="ar-QA" sz="4000" b="1" u="sng" dirty="0">
              <a:solidFill>
                <a:srgbClr val="FF0066"/>
              </a:solidFill>
            </a:endParaRP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340768"/>
            <a:ext cx="8820472" cy="5256584"/>
          </a:xfrm>
        </p:spPr>
        <p:txBody>
          <a:bodyPr>
            <a:noAutofit/>
          </a:bodyPr>
          <a:lstStyle/>
          <a:p>
            <a:pPr algn="ctr">
              <a:buNone/>
            </a:pPr>
            <a:r>
              <a:rPr lang="ar-QA" sz="3600" b="1" dirty="0" smtClean="0"/>
              <a:t>ما أجمل تلك الدمعة التي انسكبت دونما إحساس أو شعور..</a:t>
            </a:r>
          </a:p>
          <a:p>
            <a:pPr algn="ctr">
              <a:buNone/>
            </a:pPr>
            <a:r>
              <a:rPr lang="ar-QA" sz="3600" b="1" dirty="0" smtClean="0"/>
              <a:t>وما أروع تلك السجدة التي نستشعرها بكل كياننا</a:t>
            </a:r>
          </a:p>
          <a:p>
            <a:pPr algn="ctr">
              <a:buNone/>
            </a:pPr>
            <a:r>
              <a:rPr lang="ar-QA" sz="3600" b="1" dirty="0" smtClean="0"/>
              <a:t> حينما نقبل بكامل جوارحنا وعواطفنا</a:t>
            </a:r>
            <a:br>
              <a:rPr lang="ar-QA" sz="3600" b="1" dirty="0" smtClean="0"/>
            </a:br>
            <a:r>
              <a:rPr lang="ar-QA" sz="3600" b="1" dirty="0" smtClean="0"/>
              <a:t>لنعيش أقرب ما نكون من المولى جل في علاه..</a:t>
            </a:r>
            <a:br>
              <a:rPr lang="ar-QA" sz="3600" b="1" dirty="0" smtClean="0"/>
            </a:br>
            <a:r>
              <a:rPr lang="ar-QA" sz="3600" b="1" dirty="0" smtClean="0"/>
              <a:t>إنها نشوة .. </a:t>
            </a:r>
          </a:p>
          <a:p>
            <a:pPr algn="ctr">
              <a:buNone/>
            </a:pPr>
            <a:r>
              <a:rPr lang="ar-QA" sz="3600" b="1" dirty="0" smtClean="0"/>
              <a:t>ولكنها الأجمل من بين نشوات البشر .. إنها عالم آخر ..</a:t>
            </a:r>
            <a:br>
              <a:rPr lang="ar-QA" sz="3600" b="1" dirty="0" smtClean="0"/>
            </a:br>
            <a:r>
              <a:rPr lang="ar-QA" sz="3600" b="1" dirty="0" smtClean="0">
                <a:solidFill>
                  <a:srgbClr val="FF0066"/>
                </a:solidFill>
              </a:rPr>
              <a:t>{الَّذِينَ آمَنُواْ وَتَطْمَئِنُّ قُلُوبُهُم بِذِكْرِ اللّهِ أَلاَ بِذِكْرِ اللّهِ</a:t>
            </a:r>
          </a:p>
          <a:p>
            <a:pPr algn="ctr">
              <a:buNone/>
            </a:pPr>
            <a:r>
              <a:rPr lang="ar-QA" sz="3600" b="1" dirty="0" smtClean="0">
                <a:solidFill>
                  <a:srgbClr val="FF0066"/>
                </a:solidFill>
              </a:rPr>
              <a:t> تَطْمَئِنُّ الْقُلُوبُ } </a:t>
            </a:r>
            <a:br>
              <a:rPr lang="ar-QA" sz="3600" b="1" dirty="0" smtClean="0">
                <a:solidFill>
                  <a:srgbClr val="FF0066"/>
                </a:solidFill>
              </a:rPr>
            </a:br>
            <a:r>
              <a:rPr lang="ar-QA" sz="3600" b="1" dirty="0" smtClean="0"/>
              <a:t/>
            </a:r>
            <a:br>
              <a:rPr lang="ar-QA" sz="3600" b="1" dirty="0" smtClean="0"/>
            </a:br>
            <a:endParaRPr lang="ar-QA" sz="3600" dirty="0"/>
          </a:p>
        </p:txBody>
      </p:sp>
      <p:sp>
        <p:nvSpPr>
          <p:cNvPr id="4" name="Rectangle 3"/>
          <p:cNvSpPr/>
          <p:nvPr/>
        </p:nvSpPr>
        <p:spPr>
          <a:xfrm>
            <a:off x="4765775" y="332656"/>
            <a:ext cx="4270721" cy="769441"/>
          </a:xfrm>
          <a:prstGeom prst="rect">
            <a:avLst/>
          </a:prstGeom>
        </p:spPr>
        <p:txBody>
          <a:bodyPr wrap="none">
            <a:spAutoFit/>
          </a:bodyPr>
          <a:lstStyle/>
          <a:p>
            <a:r>
              <a:rPr lang="ar-QA" sz="4400" b="1" u="sng" dirty="0" smtClean="0">
                <a:solidFill>
                  <a:srgbClr val="FF0066"/>
                </a:solidFill>
              </a:rPr>
              <a:t>ما أجملها من لحظات..</a:t>
            </a:r>
            <a:endParaRPr lang="ar-QA" sz="4400" u="sng" dirty="0">
              <a:solidFill>
                <a:srgbClr val="FF0066"/>
              </a:solidFill>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600200"/>
            <a:ext cx="8820472" cy="4997152"/>
          </a:xfrm>
        </p:spPr>
        <p:txBody>
          <a:bodyPr>
            <a:noAutofit/>
          </a:bodyPr>
          <a:lstStyle/>
          <a:p>
            <a:pPr algn="ctr">
              <a:buNone/>
            </a:pPr>
            <a:r>
              <a:rPr lang="ar-SA" sz="3600" b="1" u="sng" dirty="0" smtClean="0"/>
              <a:t>وقال تعالى:</a:t>
            </a:r>
            <a:endParaRPr lang="ar-QA" sz="3600" b="1" u="sng" dirty="0" smtClean="0"/>
          </a:p>
          <a:p>
            <a:pPr algn="ctr">
              <a:buNone/>
            </a:pPr>
            <a:r>
              <a:rPr lang="ar-SA" sz="3600" b="1" dirty="0" smtClean="0">
                <a:solidFill>
                  <a:srgbClr val="FF0066"/>
                </a:solidFill>
              </a:rPr>
              <a:t>{ فَلا وَرَبِّكَ لا يُؤْمِنُونَ حَتَّى يُحَكِّمُوكَ فِيمَا شَجَرَ بَيْنَهُمْ ثُمَّ لا يَجِدُوا فِي أَنْفُسِهِمْ حَرَجاً مِمَّا قَضَيْتَ وَيُسَلِّمُوا تَسْلِيماً }</a:t>
            </a:r>
            <a:endParaRPr lang="ar-QA" sz="3600" b="1" dirty="0" smtClean="0">
              <a:solidFill>
                <a:srgbClr val="FF0066"/>
              </a:solidFill>
            </a:endParaRPr>
          </a:p>
          <a:p>
            <a:pPr algn="ctr">
              <a:buNone/>
            </a:pPr>
            <a:endParaRPr lang="ar-QA" sz="1400" b="1" dirty="0" smtClean="0"/>
          </a:p>
          <a:p>
            <a:pPr algn="ctr"/>
            <a:r>
              <a:rPr lang="ar-QA" sz="3600" b="1" dirty="0" smtClean="0"/>
              <a:t>ومن هنا نعلم أهمية تعظيم السنة النبوية التي استهان بها كثير من المسلمين اليوم إما بالتماس التأويلات للتخلص منها أو بتركها.. وربما التزهيد فيها.. وربما تعدى الأمر إلى وصف المتمسكين بها بالتشدد والتنطع.. وننبزهم بالألقاب..</a:t>
            </a:r>
            <a:endParaRPr lang="ar-QA" sz="36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008" y="1484784"/>
            <a:ext cx="8964488" cy="4925144"/>
          </a:xfrm>
        </p:spPr>
        <p:txBody>
          <a:bodyPr>
            <a:normAutofit/>
          </a:bodyPr>
          <a:lstStyle/>
          <a:p>
            <a:pPr algn="ctr"/>
            <a:r>
              <a:rPr lang="ar-QA" sz="3600" b="1" u="sng" dirty="0" smtClean="0">
                <a:solidFill>
                  <a:srgbClr val="FF0066"/>
                </a:solidFill>
              </a:rPr>
              <a:t>وقد أوصى صلى الله عليه وسلم بسنته وأمر بالأخذ بها..</a:t>
            </a:r>
            <a:r>
              <a:rPr lang="ar-QA" sz="3600" b="1" dirty="0" smtClean="0"/>
              <a:t> </a:t>
            </a:r>
          </a:p>
          <a:p>
            <a:pPr algn="ctr">
              <a:buNone/>
            </a:pPr>
            <a:r>
              <a:rPr lang="ar-QA" sz="3600" b="1" dirty="0" smtClean="0"/>
              <a:t>فقال في حديث العرباض بن سارية الصحيح المشهور: </a:t>
            </a:r>
          </a:p>
          <a:p>
            <a:pPr algn="ctr">
              <a:buNone/>
            </a:pPr>
            <a:r>
              <a:rPr lang="ar-QA" sz="3600" b="1" dirty="0" smtClean="0"/>
              <a:t>"عليكم بسنتي وسنة الخلفاء الراشدين المهديين من بعدي..عضوا عليها بالنواجذ..وإياكم ومحدثات الأمور..فإن كل بدعة ضلالة”</a:t>
            </a:r>
          </a:p>
          <a:p>
            <a:pPr algn="ctr">
              <a:buNone/>
            </a:pPr>
            <a:r>
              <a:rPr lang="ar-QA" sz="3600" b="1" u="sng" dirty="0" smtClean="0">
                <a:solidFill>
                  <a:srgbClr val="FF0066"/>
                </a:solidFill>
              </a:rPr>
              <a:t>وقال تعالى:</a:t>
            </a:r>
            <a:r>
              <a:rPr lang="ar-QA" sz="3600" b="1" dirty="0" smtClean="0"/>
              <a:t/>
            </a:r>
            <a:br>
              <a:rPr lang="ar-QA" sz="3600" b="1" dirty="0" smtClean="0"/>
            </a:br>
            <a:r>
              <a:rPr lang="ar-QA" sz="3600" b="1" dirty="0" smtClean="0"/>
              <a:t> { لَقَدْ كَانَ لَكُمْ فِي رَسُولِ اللَّهِ أُسْوَةٌ حَسَنَةٌ لِمَنْ كَانَ يَرْجُو اللَّهَ وَالْيَوْمَ الْآَخِرَ وَذَكَرَ اللَّهَ كَثِيرًا } </a:t>
            </a:r>
            <a:endParaRPr lang="ar-QA" sz="36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68344"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84784"/>
            <a:ext cx="8640960" cy="5184576"/>
          </a:xfrm>
        </p:spPr>
        <p:txBody>
          <a:bodyPr>
            <a:normAutofit/>
          </a:bodyPr>
          <a:lstStyle/>
          <a:p>
            <a:pPr algn="ctr"/>
            <a:r>
              <a:rPr lang="ar-QA" sz="4000" b="1" u="sng" dirty="0" smtClean="0">
                <a:solidFill>
                  <a:srgbClr val="FF0066"/>
                </a:solidFill>
              </a:rPr>
              <a:t>بل إن الجهر بالصوت على حديث رسول الله صلى الله عليه وسلم من محبطات الأعمال..فكيف لنا بمخالفة نهجه؟!</a:t>
            </a:r>
          </a:p>
          <a:p>
            <a:pPr algn="ctr">
              <a:buNone/>
            </a:pPr>
            <a:endParaRPr lang="ar-QA" sz="1050" b="1" u="sng" dirty="0" smtClean="0">
              <a:solidFill>
                <a:srgbClr val="FF0066"/>
              </a:solidFill>
            </a:endParaRPr>
          </a:p>
          <a:p>
            <a:pPr algn="ctr">
              <a:buNone/>
            </a:pPr>
            <a:r>
              <a:rPr lang="ar-QA" sz="4000" b="1" dirty="0" smtClean="0"/>
              <a:t>{يَا أَيُّهَا الَّذِينَ آَمَنُوا لَا تَرْفَعُوا أَصْوَاتَكُمْ فَوْقَ صَوْتِ النَّبِيِّ وَلَا تَجْهَرُوا لَهُ بِالْقَوْلِ كَجَهْرِ بَعْضِكُمْ لِبَعْضٍ أَنْ تَحْبَطَ أَعْمَالُكُمْ وَأَنْتُمْ لَا تَشْعُرُونَ}</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600200"/>
            <a:ext cx="8712968" cy="4709120"/>
          </a:xfrm>
        </p:spPr>
        <p:txBody>
          <a:bodyPr>
            <a:normAutofit/>
          </a:bodyPr>
          <a:lstStyle/>
          <a:p>
            <a:pPr algn="ctr"/>
            <a:r>
              <a:rPr lang="ar-QA" sz="3600" b="1" u="sng" dirty="0" smtClean="0">
                <a:solidFill>
                  <a:srgbClr val="FF0066"/>
                </a:solidFill>
              </a:rPr>
              <a:t>قال ابن القيم تعليقًا على هذه الآية: </a:t>
            </a:r>
          </a:p>
          <a:p>
            <a:pPr algn="ctr">
              <a:buNone/>
            </a:pPr>
            <a:endParaRPr lang="ar-QA" sz="1200" b="1" u="sng" dirty="0" smtClean="0">
              <a:solidFill>
                <a:srgbClr val="FF0066"/>
              </a:solidFill>
            </a:endParaRPr>
          </a:p>
          <a:p>
            <a:pPr algn="ctr">
              <a:buNone/>
            </a:pPr>
            <a:r>
              <a:rPr lang="ar-QA" sz="3600" b="1" dirty="0" smtClean="0"/>
              <a:t>” فحذر المؤمنين من حبوط أعمالهم بالجهر لرسول الله صلى الله عليه وسلم كما يجهر بعضهم لبعض. وليس هذا برِدّة، بل معصية تحبط العمل، وصاحبها لا يشعر بها فما الظن بمن قدَّم على قول رسول الله صلى الله عليه وسلم وهديه وطريقه قول غيره وهديه وطريقه؟! أليس هذا قد حبط عمله وهو لا يشعر؟ ”</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600200"/>
            <a:ext cx="8640960" cy="4925144"/>
          </a:xfrm>
        </p:spPr>
        <p:txBody>
          <a:bodyPr>
            <a:normAutofit/>
          </a:bodyPr>
          <a:lstStyle/>
          <a:p>
            <a:pPr algn="ctr"/>
            <a:r>
              <a:rPr lang="ar-QA" sz="3600" b="1" u="sng" dirty="0" smtClean="0"/>
              <a:t>وقال الإمام أحمد بن حنبل: </a:t>
            </a:r>
          </a:p>
          <a:p>
            <a:pPr algn="ctr">
              <a:buNone/>
            </a:pPr>
            <a:r>
              <a:rPr lang="ar-QA" sz="3600" b="1" dirty="0" smtClean="0">
                <a:solidFill>
                  <a:srgbClr val="FF0066"/>
                </a:solidFill>
              </a:rPr>
              <a:t>”من رد حديث النبي صلى الله عليه وسلم فهو على شفا هلكة“</a:t>
            </a:r>
          </a:p>
          <a:p>
            <a:pPr algn="ctr">
              <a:buNone/>
            </a:pPr>
            <a:r>
              <a:rPr lang="ar-QA" sz="3600" b="1" dirty="0" smtClean="0"/>
              <a:t>* والمقصود لا يتحقق الرضا بمحمد صلى الله عليه وسلم رسولاً.. مع ازدراء سنته والاستخفاف بها.. لا يكون الرضا بمحمد صلى الله عليه وسلم رسولاً إلاّ مع تعظيم السنة ومعرفة قدرها..</a:t>
            </a:r>
            <a:endParaRPr lang="ar-QA" sz="3600"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sp>
        <p:nvSpPr>
          <p:cNvPr id="3" name="Content Placeholder 2"/>
          <p:cNvSpPr>
            <a:spLocks noGrp="1"/>
          </p:cNvSpPr>
          <p:nvPr>
            <p:ph idx="1"/>
          </p:nvPr>
        </p:nvSpPr>
        <p:spPr>
          <a:xfrm>
            <a:off x="0" y="1600200"/>
            <a:ext cx="8892480" cy="5257800"/>
          </a:xfrm>
        </p:spPr>
        <p:txBody>
          <a:bodyPr>
            <a:noAutofit/>
          </a:bodyPr>
          <a:lstStyle/>
          <a:p>
            <a:pPr algn="ctr"/>
            <a:r>
              <a:rPr lang="ar-QA" sz="3600" b="1" u="sng" dirty="0" smtClean="0">
                <a:solidFill>
                  <a:srgbClr val="FF0066"/>
                </a:solidFill>
              </a:rPr>
              <a:t>وأنتم يا من أنعم الله عليكم بتعظيم السنة احمدوا الله على ما وفقكم له.. </a:t>
            </a:r>
          </a:p>
          <a:p>
            <a:pPr algn="ctr">
              <a:buNone/>
            </a:pPr>
            <a:r>
              <a:rPr lang="ar-QA" sz="3600" b="1" dirty="0" smtClean="0"/>
              <a:t>فقد كان السلف رضوان الله من لدن الصحابة يحمدون الله على التوفيق إلى ما يرضي رسول الله صلى الله عليه وسلم تأسيا برسول الله صلى الله عليه وسلم..</a:t>
            </a:r>
          </a:p>
          <a:p>
            <a:pPr algn="ctr"/>
            <a:r>
              <a:rPr lang="ar-QA" sz="3600" b="1" u="sng" dirty="0" smtClean="0">
                <a:solidFill>
                  <a:srgbClr val="FF0066"/>
                </a:solidFill>
              </a:rPr>
              <a:t>ففي حديث بعث معاذ إلى اليمن:</a:t>
            </a:r>
          </a:p>
          <a:p>
            <a:pPr algn="ctr">
              <a:buNone/>
            </a:pPr>
            <a:r>
              <a:rPr lang="ar-QA" sz="3600" b="1" dirty="0" smtClean="0"/>
              <a:t> </a:t>
            </a:r>
            <a:r>
              <a:rPr lang="ar-QA" sz="3600" b="1" dirty="0" smtClean="0">
                <a:solidFill>
                  <a:srgbClr val="FF0066"/>
                </a:solidFill>
              </a:rPr>
              <a:t>" قَالَ صلى الله عليه وسلم: </a:t>
            </a:r>
            <a:r>
              <a:rPr lang="ar-QA" sz="3600" b="1" dirty="0" smtClean="0"/>
              <a:t>فَإِنْ جَاءَك أَمْرٌ لَيْسَ فِي كِتَابِ اللهِ وَلَمْ يَقْضِ فِيهِ نَبِيُّهُ وَلَمْ يَقْضِ فِيهِ الصَّالِحُونَ؟ </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54481"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0"/>
            <a:ext cx="9144000" cy="5257800"/>
          </a:xfrm>
        </p:spPr>
        <p:txBody>
          <a:bodyPr>
            <a:normAutofit/>
          </a:bodyPr>
          <a:lstStyle/>
          <a:p>
            <a:pPr algn="ctr"/>
            <a:r>
              <a:rPr lang="ar-QA" sz="3600" b="1" u="sng" dirty="0" smtClean="0">
                <a:solidFill>
                  <a:srgbClr val="FF0066"/>
                </a:solidFill>
              </a:rPr>
              <a:t>قَالَ: </a:t>
            </a:r>
            <a:r>
              <a:rPr lang="ar-QA" sz="3600" b="1" dirty="0" smtClean="0"/>
              <a:t>أَؤُمُّ الْحَقَّ جَهْدِي</a:t>
            </a:r>
          </a:p>
          <a:p>
            <a:pPr algn="ctr">
              <a:buNone/>
            </a:pPr>
            <a:r>
              <a:rPr lang="ar-QA" sz="3600" b="1" u="sng" dirty="0" smtClean="0">
                <a:solidFill>
                  <a:srgbClr val="FF0066"/>
                </a:solidFill>
              </a:rPr>
              <a:t>قَالَ: فَقَالَ رَسُولُ اللهِ صلى الله عليه وسلم: </a:t>
            </a:r>
          </a:p>
          <a:p>
            <a:pPr algn="ctr">
              <a:buNone/>
            </a:pPr>
            <a:r>
              <a:rPr lang="ar-QA" sz="3600" b="1" dirty="0" smtClean="0"/>
              <a:t>الْحَمْدُ لِلَّهِ الَّذِي جَعَلَ رَسُولَ رَسُولِ اللهِ صلى الله عليه وسلم يَقْضِي بِمَا يَرْضَى بِهِ رَسُولُ اللهِ صلى الله عليه وسلم”</a:t>
            </a:r>
          </a:p>
          <a:p>
            <a:pPr algn="ctr">
              <a:buNone/>
            </a:pPr>
            <a:endParaRPr lang="ar-QA" sz="3600" b="1" dirty="0" smtClean="0"/>
          </a:p>
          <a:p>
            <a:pPr algn="ctr">
              <a:buNone/>
            </a:pPr>
            <a:r>
              <a:rPr lang="ar-QA" sz="3600" b="1" i="1" dirty="0" smtClean="0"/>
              <a:t>اللهم أرزقنا إتباع سنة نبيك محمد صلى الله عليه وسلم في جميع حياتنا وأرزقنا الإخلاص في النيه والعمل..</a:t>
            </a:r>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الرضا </a:t>
            </a:r>
            <a:r>
              <a:rPr lang="ar-QA" sz="4400" b="1" u="sng" dirty="0" smtClean="0">
                <a:solidFill>
                  <a:srgbClr val="FF0066"/>
                </a:solidFill>
              </a:rPr>
              <a:t>بمحمد نبياً..</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1988840"/>
            <a:ext cx="8784976" cy="5069160"/>
          </a:xfrm>
        </p:spPr>
        <p:txBody>
          <a:bodyPr>
            <a:noAutofit/>
          </a:bodyPr>
          <a:lstStyle/>
          <a:p>
            <a:pPr algn="ctr"/>
            <a:r>
              <a:rPr lang="ar-QA" sz="4400" b="1" dirty="0" smtClean="0"/>
              <a:t>وبهذا نكون قد أتممنا شرح ست أسباب من أسباب الوصول إلى لذة هذه الحياة الدنيا..وتذوق طعم الإيمان..</a:t>
            </a:r>
            <a:br>
              <a:rPr lang="ar-QA" sz="4400" b="1" dirty="0" smtClean="0"/>
            </a:br>
            <a:r>
              <a:rPr lang="ar-QA" sz="4400" b="1" dirty="0" smtClean="0"/>
              <a:t>وهي السبل الموصله إلى الحياة الطيبه في الدنيا والآخرة..</a:t>
            </a:r>
            <a:br>
              <a:rPr lang="ar-QA" sz="4400" b="1" dirty="0" smtClean="0"/>
            </a:br>
            <a:endParaRPr lang="ar-QA" sz="4400" b="1" dirty="0"/>
          </a:p>
        </p:txBody>
      </p:sp>
      <p:sp>
        <p:nvSpPr>
          <p:cNvPr id="4" name="Title 1"/>
          <p:cNvSpPr txBox="1">
            <a:spLocks/>
          </p:cNvSpPr>
          <p:nvPr/>
        </p:nvSpPr>
        <p:spPr>
          <a:xfrm>
            <a:off x="755576" y="274638"/>
            <a:ext cx="8229600" cy="1143000"/>
          </a:xfrm>
          <a:prstGeom prst="rect">
            <a:avLst/>
          </a:prstGeom>
        </p:spPr>
        <p:txBody>
          <a:bodyPr vert="horz" lIns="91440" tIns="45720" rIns="91440" bIns="45720" rtlCol="1" anchor="ctr">
            <a:normAutofit/>
          </a:bodyPr>
          <a:lstStyle/>
          <a:p>
            <a:pPr lvl="0">
              <a:spcBef>
                <a:spcPct val="0"/>
              </a:spcBef>
            </a:pPr>
            <a:r>
              <a:rPr lang="ar-QA" sz="4400" b="1" u="sng" dirty="0" smtClean="0">
                <a:solidFill>
                  <a:srgbClr val="FF0066"/>
                </a:solidFill>
                <a:latin typeface="+mj-lt"/>
                <a:ea typeface="+mj-ea"/>
                <a:cs typeface="+mj-cs"/>
              </a:rPr>
              <a:t>حلاوة الإيمان</a:t>
            </a:r>
            <a:r>
              <a:rPr lang="ar-QA" sz="4400" b="1" u="sng" dirty="0" smtClean="0">
                <a:solidFill>
                  <a:srgbClr val="FF0066"/>
                </a:solidFill>
              </a:rPr>
              <a:t>..</a:t>
            </a:r>
            <a:endParaRPr kumimoji="0" lang="ar-QA" sz="4400" b="1" i="0" u="sng" strike="noStrike" kern="1200" cap="none" spc="0" normalizeH="0" baseline="0" noProof="0" dirty="0">
              <a:ln>
                <a:noFill/>
              </a:ln>
              <a:solidFill>
                <a:srgbClr val="FF0066"/>
              </a:solidFill>
              <a:effectLst/>
              <a:uLnTx/>
              <a:uFillTx/>
              <a:latin typeface="+mj-lt"/>
              <a:ea typeface="+mj-ea"/>
              <a:cs typeface="+mj-cs"/>
            </a:endParaRPr>
          </a:p>
        </p:txBody>
      </p:sp>
      <p:pic>
        <p:nvPicPr>
          <p:cNvPr id="5" name="صورة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QA"/>
          </a:p>
        </p:txBody>
      </p:sp>
      <p:pic>
        <p:nvPicPr>
          <p:cNvPr id="4" name="Content Placeholder 3" descr="zmzm_netf21f8cc9be.gif"/>
          <p:cNvPicPr>
            <a:picLocks noGrp="1" noChangeAspect="1"/>
          </p:cNvPicPr>
          <p:nvPr>
            <p:ph idx="1"/>
          </p:nvPr>
        </p:nvPicPr>
        <p:blipFill>
          <a:blip r:embed="rId2" cstate="print"/>
          <a:stretch>
            <a:fillRect/>
          </a:stretch>
        </p:blipFill>
        <p:spPr>
          <a:xfrm>
            <a:off x="251521" y="167956"/>
            <a:ext cx="8640960" cy="6718590"/>
          </a:xfrm>
        </p:spPr>
      </p:pic>
      <p:pic>
        <p:nvPicPr>
          <p:cNvPr id="5" name="صورة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6180137"/>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4525963"/>
          </a:xfrm>
        </p:spPr>
        <p:txBody>
          <a:bodyPr>
            <a:normAutofit/>
          </a:bodyPr>
          <a:lstStyle/>
          <a:p>
            <a:pPr algn="ctr">
              <a:buNone/>
            </a:pPr>
            <a:r>
              <a:rPr lang="ar-QA" sz="4400" b="1" dirty="0" smtClean="0">
                <a:solidFill>
                  <a:srgbClr val="FF0066"/>
                </a:solidFill>
              </a:rPr>
              <a:t>اللهم حبب إلينا الإيمان وزينه في قلوبنا ..</a:t>
            </a:r>
            <a:br>
              <a:rPr lang="ar-QA" sz="4400" b="1" dirty="0" smtClean="0">
                <a:solidFill>
                  <a:srgbClr val="FF0066"/>
                </a:solidFill>
              </a:rPr>
            </a:br>
            <a:r>
              <a:rPr lang="ar-QA" sz="4400" b="1" dirty="0" smtClean="0">
                <a:solidFill>
                  <a:srgbClr val="FF0066"/>
                </a:solidFill>
              </a:rPr>
              <a:t>وكَرِّه إلينا الكفر والفسوق والعصيان ..</a:t>
            </a:r>
            <a:br>
              <a:rPr lang="ar-QA" sz="4400" b="1" dirty="0" smtClean="0">
                <a:solidFill>
                  <a:srgbClr val="FF0066"/>
                </a:solidFill>
              </a:rPr>
            </a:br>
            <a:r>
              <a:rPr lang="ar-QA" sz="4400" b="1" dirty="0" smtClean="0">
                <a:solidFill>
                  <a:srgbClr val="FF0066"/>
                </a:solidFill>
              </a:rPr>
              <a:t> واجعلنا من الراشدين ..</a:t>
            </a:r>
            <a:br>
              <a:rPr lang="ar-QA" sz="4400" b="1" dirty="0" smtClean="0">
                <a:solidFill>
                  <a:srgbClr val="FF0066"/>
                </a:solidFill>
              </a:rPr>
            </a:br>
            <a:r>
              <a:rPr lang="ar-QA" sz="4400" b="1" dirty="0" smtClean="0">
                <a:solidFill>
                  <a:srgbClr val="FF0066"/>
                </a:solidFill>
              </a:rPr>
              <a:t>اللهم جدد الإيمان في قلوبنا ..</a:t>
            </a:r>
            <a:br>
              <a:rPr lang="ar-QA" sz="4400" b="1" dirty="0" smtClean="0">
                <a:solidFill>
                  <a:srgbClr val="FF0066"/>
                </a:solidFill>
              </a:rPr>
            </a:br>
            <a:r>
              <a:rPr lang="ar-QA" sz="4400" b="1" dirty="0" smtClean="0">
                <a:solidFill>
                  <a:srgbClr val="FF0066"/>
                </a:solidFill>
              </a:rPr>
              <a:t> وصلى اللهم وسلم على نبينا محمد وعلى آله وصحبه أجمعين ..</a:t>
            </a:r>
            <a:endParaRPr lang="ar-QA" sz="4400" dirty="0">
              <a:solidFill>
                <a:srgbClr val="FF0066"/>
              </a:solidFill>
            </a:endParaRPr>
          </a:p>
        </p:txBody>
      </p:sp>
      <p:pic>
        <p:nvPicPr>
          <p:cNvPr id="5" name="Picture 4" descr="1290825838-U18336.gif"/>
          <p:cNvPicPr>
            <a:picLocks noChangeAspect="1"/>
          </p:cNvPicPr>
          <p:nvPr/>
        </p:nvPicPr>
        <p:blipFill>
          <a:blip r:embed="rId2" cstate="print"/>
          <a:stretch>
            <a:fillRect/>
          </a:stretch>
        </p:blipFill>
        <p:spPr>
          <a:xfrm>
            <a:off x="1331640" y="5517232"/>
            <a:ext cx="6336704" cy="1008112"/>
          </a:xfrm>
          <a:prstGeom prst="rect">
            <a:avLst/>
          </a:prstGeom>
        </p:spPr>
      </p:pic>
      <p:pic>
        <p:nvPicPr>
          <p:cNvPr id="4" name="صورة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30827" y="6145024"/>
            <a:ext cx="823913" cy="6778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4355</TotalTime>
  <Words>3153</Words>
  <Application>Microsoft Office PowerPoint</Application>
  <PresentationFormat>عرض على الشاشة (3:4)‏</PresentationFormat>
  <Paragraphs>436</Paragraphs>
  <Slides>100</Slides>
  <Notes>1</Notes>
  <HiddenSlides>0</HiddenSlides>
  <MMClips>0</MMClips>
  <ScaleCrop>false</ScaleCrop>
  <HeadingPairs>
    <vt:vector size="6" baseType="variant">
      <vt:variant>
        <vt:lpstr>الخطوط المستخدمة</vt:lpstr>
      </vt:variant>
      <vt:variant>
        <vt:i4>3</vt:i4>
      </vt:variant>
      <vt:variant>
        <vt:lpstr>نسق</vt:lpstr>
      </vt:variant>
      <vt:variant>
        <vt:i4>1</vt:i4>
      </vt:variant>
      <vt:variant>
        <vt:lpstr>عناوين الشرائح</vt:lpstr>
      </vt:variant>
      <vt:variant>
        <vt:i4>100</vt:i4>
      </vt:variant>
    </vt:vector>
  </HeadingPairs>
  <TitlesOfParts>
    <vt:vector size="104" baseType="lpstr">
      <vt:lpstr>Arial</vt:lpstr>
      <vt:lpstr>Calibri</vt:lpstr>
      <vt:lpstr>Times New Roman</vt:lpstr>
      <vt:lpstr>Office Theme</vt:lpstr>
      <vt:lpstr>عرض تقديمي في PowerPoint</vt:lpstr>
      <vt:lpstr>هل ذقت طعم الإيمان</vt:lpstr>
      <vt:lpstr>حلاوة الإيمان</vt:lpstr>
      <vt:lpstr>للإيمان نور                  وحلاوة وطعم!</vt:lpstr>
      <vt:lpstr>عرض تقديمي في PowerPoint</vt:lpstr>
      <vt:lpstr>عرض تقديمي في PowerPoint</vt:lpstr>
      <vt:lpstr>عرض تقديمي في PowerPoint</vt:lpstr>
      <vt:lpstr>فالايمان بالله :</vt:lpstr>
      <vt:lpstr>عرض تقديمي في PowerPoint</vt:lpstr>
      <vt:lpstr>فهل ذقت طعم الإيمان؟</vt:lpstr>
      <vt:lpstr>قد تجيب وكيف لي ان أذوق طعمه؟! وكيف لي ان أصل إلى هذه الدرجة الرفيعه؟!</vt:lpstr>
      <vt:lpstr>هنا بإذن الله سنتعرف على الاسباب الجالبه لحلاوة الإيمان.. وهي سهلة يسيرة لمن أرادها بصدق وإخلاص..</vt:lpstr>
      <vt:lpstr>عرض تقديمي في PowerPoint</vt:lpstr>
      <vt:lpstr>الأسباب الجالبة              لحلاوة الإيمان..</vt:lpstr>
      <vt:lpstr>عرض تقديمي في PowerPoint</vt:lpstr>
      <vt:lpstr>عرض تقديمي في PowerPoint</vt:lpstr>
      <vt:lpstr>عرض تقديمي في PowerPoint</vt:lpstr>
      <vt:lpstr>كيف يكون الله أحب إليك مما سواه!!</vt:lpstr>
      <vt:lpstr>كيف يكون الله  أحب إليك مما سواه..</vt:lpstr>
      <vt:lpstr>كيف يكون الله  أحب إليك مما سواه..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كيف يكون الرسول أحب إليك مما سواه!!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كراهية الكفر وأهله..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دمتم في طاعة الله..أختكم أم فادي</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arch.mona</dc:creator>
  <cp:lastModifiedBy>Waleed sendbad</cp:lastModifiedBy>
  <cp:revision>125</cp:revision>
  <dcterms:created xsi:type="dcterms:W3CDTF">2012-02-13T02:25:09Z</dcterms:created>
  <dcterms:modified xsi:type="dcterms:W3CDTF">2014-11-13T09:19:36Z</dcterms:modified>
</cp:coreProperties>
</file>